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8" r:id="rId1"/>
    <p:sldMasterId id="2147483700" r:id="rId2"/>
    <p:sldMasterId id="2147483712" r:id="rId3"/>
    <p:sldMasterId id="2147483724" r:id="rId4"/>
    <p:sldMasterId id="2147483772" r:id="rId5"/>
    <p:sldMasterId id="2147483784" r:id="rId6"/>
  </p:sldMasterIdLst>
  <p:notesMasterIdLst>
    <p:notesMasterId r:id="rId27"/>
  </p:notesMasterIdLst>
  <p:handoutMasterIdLst>
    <p:handoutMasterId r:id="rId28"/>
  </p:handoutMasterIdLst>
  <p:sldIdLst>
    <p:sldId id="278" r:id="rId7"/>
    <p:sldId id="257" r:id="rId8"/>
    <p:sldId id="376" r:id="rId9"/>
    <p:sldId id="264" r:id="rId10"/>
    <p:sldId id="259" r:id="rId11"/>
    <p:sldId id="394" r:id="rId12"/>
    <p:sldId id="261" r:id="rId13"/>
    <p:sldId id="387" r:id="rId14"/>
    <p:sldId id="388" r:id="rId15"/>
    <p:sldId id="297" r:id="rId16"/>
    <p:sldId id="298" r:id="rId17"/>
    <p:sldId id="403" r:id="rId18"/>
    <p:sldId id="409" r:id="rId19"/>
    <p:sldId id="267" r:id="rId20"/>
    <p:sldId id="389" r:id="rId21"/>
    <p:sldId id="408" r:id="rId22"/>
    <p:sldId id="406" r:id="rId23"/>
    <p:sldId id="407" r:id="rId24"/>
    <p:sldId id="391" r:id="rId25"/>
    <p:sldId id="392" r:id="rId26"/>
  </p:sldIdLst>
  <p:sldSz cx="9144000" cy="6858000" type="screen4x3"/>
  <p:notesSz cx="6985000" cy="92837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Title" id="{BD807439-59C9-3F44-BBAC-4AC7C7457856}">
          <p14:sldIdLst>
            <p14:sldId id="278"/>
          </p14:sldIdLst>
        </p14:section>
        <p14:section name="Intro" id="{72F649E6-57AE-6947-B097-12071DA503CC}">
          <p14:sldIdLst>
            <p14:sldId id="257"/>
          </p14:sldIdLst>
        </p14:section>
        <p14:section name="Team" id="{6713544B-1DDD-704E-BC91-9991C22143A4}">
          <p14:sldIdLst>
            <p14:sldId id="376"/>
            <p14:sldId id="264"/>
          </p14:sldIdLst>
        </p14:section>
        <p14:section name="Project" id="{CF6E4796-9B72-A044-997B-7AFAEDBD536D}">
          <p14:sldIdLst>
            <p14:sldId id="259"/>
            <p14:sldId id="394"/>
            <p14:sldId id="261"/>
            <p14:sldId id="387"/>
            <p14:sldId id="388"/>
          </p14:sldIdLst>
        </p14:section>
        <p14:section name="Progress" id="{481F4E4C-C6AE-A041-B893-86232C9EB660}">
          <p14:sldIdLst>
            <p14:sldId id="297"/>
            <p14:sldId id="298"/>
            <p14:sldId id="403"/>
          </p14:sldIdLst>
        </p14:section>
        <p14:section name="Approach" id="{DC510BE1-77B9-534F-BA6B-EE21526E8897}">
          <p14:sldIdLst>
            <p14:sldId id="409"/>
            <p14:sldId id="267"/>
            <p14:sldId id="389"/>
            <p14:sldId id="408"/>
            <p14:sldId id="406"/>
            <p14:sldId id="407"/>
            <p14:sldId id="391"/>
            <p14:sldId id="392"/>
          </p14:sldIdLst>
        </p14:section>
        <p14:section name="Lessons" id="{67F6F4B2-873B-FD4E-917B-DC561BF181EE}">
          <p14:sldIdLst/>
        </p14:section>
        <p14:section name="Roadmap" id="{81AC7E30-41FA-BB4C-8437-004F340796DB}">
          <p14:sldIdLst/>
        </p14:section>
        <p14:section name="Backup" id="{AB47F29E-45A7-1247-975D-66DE5DEC50A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84C50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18" autoAdjust="0"/>
    <p:restoredTop sz="91652" autoAdjust="0"/>
  </p:normalViewPr>
  <p:slideViewPr>
    <p:cSldViewPr>
      <p:cViewPr>
        <p:scale>
          <a:sx n="80" d="100"/>
          <a:sy n="80" d="100"/>
        </p:scale>
        <p:origin x="-852" y="3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tharanga:MSE:GitHub:argonauts:project:plan:EarnedValue_V2.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tharanga:Documents:Iteration12-BurnDown.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autoTitleDeleted val="0"/>
    <c:plotArea>
      <c:layout>
        <c:manualLayout>
          <c:layoutTarget val="inner"/>
          <c:xMode val="edge"/>
          <c:yMode val="edge"/>
          <c:x val="8.2311432382427604E-3"/>
          <c:y val="1.0647736611886019E-2"/>
          <c:w val="0.96655877543995528"/>
          <c:h val="0.76966235152809293"/>
        </c:manualLayout>
      </c:layout>
      <c:lineChart>
        <c:grouping val="standard"/>
        <c:varyColors val="0"/>
        <c:ser>
          <c:idx val="0"/>
          <c:order val="0"/>
          <c:tx>
            <c:strRef>
              <c:f>EV!$D$37</c:f>
              <c:strCache>
                <c:ptCount val="1"/>
                <c:pt idx="0">
                  <c:v>Planned EV</c:v>
                </c:pt>
              </c:strCache>
            </c:strRef>
          </c:tx>
          <c:marker>
            <c:symbol val="none"/>
          </c:marker>
          <c:val>
            <c:numRef>
              <c:f>EV!$D$38:$D$50</c:f>
              <c:numCache>
                <c:formatCode>General</c:formatCode>
                <c:ptCount val="13"/>
                <c:pt idx="0">
                  <c:v>0</c:v>
                </c:pt>
                <c:pt idx="1">
                  <c:v>3</c:v>
                </c:pt>
                <c:pt idx="2">
                  <c:v>5</c:v>
                </c:pt>
                <c:pt idx="3">
                  <c:v>9</c:v>
                </c:pt>
                <c:pt idx="4">
                  <c:v>13</c:v>
                </c:pt>
                <c:pt idx="5">
                  <c:v>14</c:v>
                </c:pt>
                <c:pt idx="6">
                  <c:v>15</c:v>
                </c:pt>
                <c:pt idx="7">
                  <c:v>17</c:v>
                </c:pt>
                <c:pt idx="8">
                  <c:v>19</c:v>
                </c:pt>
                <c:pt idx="9">
                  <c:v>23</c:v>
                </c:pt>
                <c:pt idx="10">
                  <c:v>25</c:v>
                </c:pt>
                <c:pt idx="11">
                  <c:v>25</c:v>
                </c:pt>
                <c:pt idx="12">
                  <c:v>25</c:v>
                </c:pt>
              </c:numCache>
            </c:numRef>
          </c:val>
          <c:smooth val="0"/>
        </c:ser>
        <c:ser>
          <c:idx val="1"/>
          <c:order val="1"/>
          <c:tx>
            <c:strRef>
              <c:f>EV!$E$37</c:f>
              <c:strCache>
                <c:ptCount val="1"/>
                <c:pt idx="0">
                  <c:v>Actual EV</c:v>
                </c:pt>
              </c:strCache>
            </c:strRef>
          </c:tx>
          <c:marker>
            <c:symbol val="none"/>
          </c:marker>
          <c:val>
            <c:numRef>
              <c:f>EV!$E$38:$E$50</c:f>
              <c:numCache>
                <c:formatCode>General</c:formatCode>
                <c:ptCount val="13"/>
                <c:pt idx="0">
                  <c:v>0</c:v>
                </c:pt>
                <c:pt idx="1">
                  <c:v>3</c:v>
                </c:pt>
                <c:pt idx="2">
                  <c:v>5</c:v>
                </c:pt>
                <c:pt idx="3">
                  <c:v>7</c:v>
                </c:pt>
                <c:pt idx="4">
                  <c:v>10</c:v>
                </c:pt>
                <c:pt idx="5">
                  <c:v>13</c:v>
                </c:pt>
                <c:pt idx="6">
                  <c:v>14</c:v>
                </c:pt>
                <c:pt idx="7">
                  <c:v>16</c:v>
                </c:pt>
                <c:pt idx="8">
                  <c:v>19</c:v>
                </c:pt>
                <c:pt idx="9">
                  <c:v>20</c:v>
                </c:pt>
                <c:pt idx="10">
                  <c:v>21</c:v>
                </c:pt>
                <c:pt idx="11">
                  <c:v>22</c:v>
                </c:pt>
                <c:pt idx="12">
                  <c:v>24</c:v>
                </c:pt>
              </c:numCache>
            </c:numRef>
          </c:val>
          <c:smooth val="0"/>
        </c:ser>
        <c:dLbls>
          <c:showLegendKey val="0"/>
          <c:showVal val="0"/>
          <c:showCatName val="0"/>
          <c:showSerName val="0"/>
          <c:showPercent val="0"/>
          <c:showBubbleSize val="0"/>
        </c:dLbls>
        <c:marker val="1"/>
        <c:smooth val="0"/>
        <c:axId val="207622528"/>
        <c:axId val="207664640"/>
      </c:lineChart>
      <c:catAx>
        <c:axId val="207622528"/>
        <c:scaling>
          <c:orientation val="minMax"/>
        </c:scaling>
        <c:delete val="1"/>
        <c:axPos val="b"/>
        <c:majorTickMark val="none"/>
        <c:minorTickMark val="none"/>
        <c:tickLblPos val="nextTo"/>
        <c:crossAx val="207664640"/>
        <c:crosses val="autoZero"/>
        <c:auto val="1"/>
        <c:lblAlgn val="ctr"/>
        <c:lblOffset val="100"/>
        <c:noMultiLvlLbl val="0"/>
      </c:catAx>
      <c:valAx>
        <c:axId val="207664640"/>
        <c:scaling>
          <c:orientation val="minMax"/>
        </c:scaling>
        <c:delete val="1"/>
        <c:axPos val="l"/>
        <c:numFmt formatCode="General" sourceLinked="1"/>
        <c:majorTickMark val="none"/>
        <c:minorTickMark val="none"/>
        <c:tickLblPos val="nextTo"/>
        <c:crossAx val="207622528"/>
        <c:crosses val="autoZero"/>
        <c:crossBetween val="between"/>
      </c:valAx>
    </c:plotArea>
    <c:legend>
      <c:legendPos val="b"/>
      <c:layout>
        <c:manualLayout>
          <c:xMode val="edge"/>
          <c:yMode val="edge"/>
          <c:x val="3.23974944308432E-2"/>
          <c:y val="0.21005720643215517"/>
          <c:w val="0.33296719160104987"/>
          <c:h val="7.8404510876818365E-2"/>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Iteration</a:t>
            </a:r>
            <a:r>
              <a:rPr lang="en-US" baseline="0" dirty="0" smtClean="0"/>
              <a:t> Burn down Exemplar</a:t>
            </a:r>
            <a:endParaRPr lang="en-US" dirty="0"/>
          </a:p>
        </c:rich>
      </c:tx>
      <c:layout/>
      <c:overlay val="0"/>
    </c:title>
    <c:autoTitleDeleted val="0"/>
    <c:plotArea>
      <c:layout/>
      <c:lineChart>
        <c:grouping val="standard"/>
        <c:varyColors val="0"/>
        <c:ser>
          <c:idx val="0"/>
          <c:order val="0"/>
          <c:tx>
            <c:strRef>
              <c:f>Sheet1!$C$29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Sheet1!$C$30:$C$37</c:f>
            </c:numRef>
          </c:val>
          <c:smooth val="0"/>
        </c:ser>
        <c:ser>
          <c:idx val="1"/>
          <c:order val="1"/>
          <c:tx>
            <c:strRef>
              <c:f>Sheet1!$D$29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Sheet1!$D$30:$D$37</c:f>
            </c:numRef>
          </c:val>
          <c:smooth val="0"/>
        </c:ser>
        <c:ser>
          <c:idx val="2"/>
          <c:order val="2"/>
          <c:tx>
            <c:strRef>
              <c:f>Sheet1!$E$29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Sheet1!$E$30:$E$37</c:f>
            </c:numRef>
          </c:val>
          <c:smooth val="0"/>
        </c:ser>
        <c:ser>
          <c:idx val="3"/>
          <c:order val="3"/>
          <c:tx>
            <c:strRef>
              <c:f>Sheet1!$F$29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Sheet1!$F$30:$F$37</c:f>
            </c:numRef>
          </c:val>
          <c:smooth val="0"/>
        </c:ser>
        <c:ser>
          <c:idx val="4"/>
          <c:order val="4"/>
          <c:tx>
            <c:strRef>
              <c:f>Sheet1!$G$29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Sheet1!$G$30:$G$37</c:f>
            </c:numRef>
          </c:val>
          <c:smooth val="0"/>
        </c:ser>
        <c:ser>
          <c:idx val="5"/>
          <c:order val="5"/>
          <c:tx>
            <c:strRef>
              <c:f>Sheet1!$H$29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Sheet1!$H$30:$H$37</c:f>
            </c:numRef>
          </c:val>
          <c:smooth val="0"/>
        </c:ser>
        <c:ser>
          <c:idx val="6"/>
          <c:order val="6"/>
          <c:tx>
            <c:strRef>
              <c:f>Sheet1!$I$29</c:f>
              <c:strCache>
                <c:ptCount val="1"/>
              </c:strCache>
            </c:strRef>
          </c:tx>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Sheet1!$I$30:$I$37</c:f>
            </c:numRef>
          </c:val>
          <c:smooth val="0"/>
        </c:ser>
        <c:ser>
          <c:idx val="7"/>
          <c:order val="7"/>
          <c:tx>
            <c:strRef>
              <c:f>Sheet1!$J$29</c:f>
              <c:strCache>
                <c:ptCount val="1"/>
                <c:pt idx="0">
                  <c:v>Planned</c:v>
                </c:pt>
              </c:strCache>
            </c:strRef>
          </c:tx>
          <c:spPr>
            <a:ln>
              <a:solidFill>
                <a:srgbClr val="3366FF"/>
              </a:solidFill>
            </a:ln>
          </c:spPr>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Sheet1!$J$30:$J$37</c:f>
              <c:numCache>
                <c:formatCode>#,##0.00</c:formatCode>
                <c:ptCount val="8"/>
                <c:pt idx="0">
                  <c:v>170.33</c:v>
                </c:pt>
                <c:pt idx="1">
                  <c:v>145.97999999999999</c:v>
                </c:pt>
                <c:pt idx="2">
                  <c:v>121.65</c:v>
                </c:pt>
                <c:pt idx="3">
                  <c:v>97.32</c:v>
                </c:pt>
                <c:pt idx="4">
                  <c:v>72.989999999999995</c:v>
                </c:pt>
                <c:pt idx="5">
                  <c:v>48.66</c:v>
                </c:pt>
                <c:pt idx="6">
                  <c:v>14.33</c:v>
                </c:pt>
                <c:pt idx="7">
                  <c:v>0</c:v>
                </c:pt>
              </c:numCache>
            </c:numRef>
          </c:val>
          <c:smooth val="0"/>
        </c:ser>
        <c:ser>
          <c:idx val="8"/>
          <c:order val="8"/>
          <c:tx>
            <c:strRef>
              <c:f>Sheet1!$K$29</c:f>
              <c:strCache>
                <c:ptCount val="1"/>
                <c:pt idx="0">
                  <c:v>Actual</c:v>
                </c:pt>
              </c:strCache>
            </c:strRef>
          </c:tx>
          <c:spPr>
            <a:ln>
              <a:solidFill>
                <a:srgbClr val="FF0000"/>
              </a:solidFill>
            </a:ln>
          </c:spPr>
          <c:marker>
            <c:symbol val="none"/>
          </c:marker>
          <c:cat>
            <c:strRef>
              <c:f>Sheet1!$B$30:$B$37</c:f>
              <c:strCache>
                <c:ptCount val="8"/>
                <c:pt idx="0">
                  <c:v>Start Date</c:v>
                </c:pt>
                <c:pt idx="1">
                  <c:v>22nd Tuesday</c:v>
                </c:pt>
                <c:pt idx="2">
                  <c:v>23rd Wednesday</c:v>
                </c:pt>
                <c:pt idx="3">
                  <c:v>24th Thursday</c:v>
                </c:pt>
                <c:pt idx="4">
                  <c:v>25th Friday</c:v>
                </c:pt>
                <c:pt idx="5">
                  <c:v>26th Saturday</c:v>
                </c:pt>
                <c:pt idx="6">
                  <c:v>27th Sunday</c:v>
                </c:pt>
                <c:pt idx="7">
                  <c:v>28th Monday</c:v>
                </c:pt>
              </c:strCache>
            </c:strRef>
          </c:cat>
          <c:val>
            <c:numRef>
              <c:f>Sheet1!$K$30:$K$37</c:f>
              <c:numCache>
                <c:formatCode>General</c:formatCode>
                <c:ptCount val="8"/>
                <c:pt idx="0">
                  <c:v>170.33</c:v>
                </c:pt>
                <c:pt idx="1">
                  <c:v>152.58000000000001</c:v>
                </c:pt>
                <c:pt idx="2">
                  <c:v>150.25</c:v>
                </c:pt>
                <c:pt idx="3" formatCode="#,##0.00">
                  <c:v>135.75</c:v>
                </c:pt>
                <c:pt idx="4" formatCode="#,##0.00">
                  <c:v>82</c:v>
                </c:pt>
                <c:pt idx="5">
                  <c:v>82</c:v>
                </c:pt>
                <c:pt idx="6">
                  <c:v>72</c:v>
                </c:pt>
                <c:pt idx="7" formatCode="#,##0.00">
                  <c:v>0</c:v>
                </c:pt>
              </c:numCache>
            </c:numRef>
          </c:val>
          <c:smooth val="0"/>
        </c:ser>
        <c:dLbls>
          <c:showLegendKey val="0"/>
          <c:showVal val="0"/>
          <c:showCatName val="0"/>
          <c:showSerName val="0"/>
          <c:showPercent val="0"/>
          <c:showBubbleSize val="0"/>
        </c:dLbls>
        <c:marker val="1"/>
        <c:smooth val="0"/>
        <c:axId val="119865344"/>
        <c:axId val="119866880"/>
      </c:lineChart>
      <c:catAx>
        <c:axId val="119865344"/>
        <c:scaling>
          <c:orientation val="minMax"/>
        </c:scaling>
        <c:delete val="0"/>
        <c:axPos val="b"/>
        <c:numFmt formatCode="General" sourceLinked="1"/>
        <c:majorTickMark val="none"/>
        <c:minorTickMark val="none"/>
        <c:tickLblPos val="nextTo"/>
        <c:crossAx val="119866880"/>
        <c:crosses val="autoZero"/>
        <c:auto val="1"/>
        <c:lblAlgn val="ctr"/>
        <c:lblOffset val="100"/>
        <c:noMultiLvlLbl val="0"/>
      </c:catAx>
      <c:valAx>
        <c:axId val="119866880"/>
        <c:scaling>
          <c:orientation val="minMax"/>
        </c:scaling>
        <c:delete val="0"/>
        <c:axPos val="l"/>
        <c:majorGridlines/>
        <c:title>
          <c:tx>
            <c:rich>
              <a:bodyPr/>
              <a:lstStyle/>
              <a:p>
                <a:pPr>
                  <a:defRPr/>
                </a:pPr>
                <a:r>
                  <a:rPr lang="en-US" dirty="0" smtClean="0"/>
                  <a:t>Person-hours</a:t>
                </a:r>
                <a:endParaRPr lang="en-US" dirty="0"/>
              </a:p>
            </c:rich>
          </c:tx>
          <c:layout/>
          <c:overlay val="0"/>
        </c:title>
        <c:numFmt formatCode="#,##0.00" sourceLinked="1"/>
        <c:majorTickMark val="none"/>
        <c:minorTickMark val="none"/>
        <c:tickLblPos val="nextTo"/>
        <c:crossAx val="119865344"/>
        <c:crosses val="autoZero"/>
        <c:crossBetween val="between"/>
      </c:valAx>
    </c:plotArea>
    <c:legend>
      <c:legendPos val="r"/>
      <c:layout/>
      <c:overlay val="0"/>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26833" cy="464185"/>
          </a:xfrm>
          <a:prstGeom prst="rect">
            <a:avLst/>
          </a:prstGeom>
        </p:spPr>
        <p:txBody>
          <a:bodyPr vert="horz" lIns="92958" tIns="46479" rIns="92958" bIns="46479" rtlCol="0"/>
          <a:lstStyle>
            <a:lvl1pPr algn="l">
              <a:defRPr sz="1200"/>
            </a:lvl1pPr>
          </a:lstStyle>
          <a:p>
            <a:r>
              <a:rPr lang="en-US" dirty="0" smtClean="0"/>
              <a:t>Spring 2012 EOSP</a:t>
            </a:r>
            <a:endParaRPr lang="en-US" dirty="0"/>
          </a:p>
        </p:txBody>
      </p:sp>
      <p:sp>
        <p:nvSpPr>
          <p:cNvPr id="3" name="Date Placeholder 2"/>
          <p:cNvSpPr>
            <a:spLocks noGrp="1"/>
          </p:cNvSpPr>
          <p:nvPr>
            <p:ph type="dt" sz="quarter" idx="1"/>
          </p:nvPr>
        </p:nvSpPr>
        <p:spPr>
          <a:xfrm>
            <a:off x="3956550" y="0"/>
            <a:ext cx="3026833" cy="464185"/>
          </a:xfrm>
          <a:prstGeom prst="rect">
            <a:avLst/>
          </a:prstGeom>
        </p:spPr>
        <p:txBody>
          <a:bodyPr vert="horz" lIns="92958" tIns="46479" rIns="92958" bIns="46479" rtlCol="0"/>
          <a:lstStyle>
            <a:lvl1pPr algn="r">
              <a:defRPr sz="1200"/>
            </a:lvl1pPr>
          </a:lstStyle>
          <a:p>
            <a:fld id="{6A052E1B-4035-244C-8C5B-3897FBC9E08A}" type="datetimeFigureOut">
              <a:rPr lang="en-US" smtClean="0"/>
              <a:t>8/9/2012</a:t>
            </a:fld>
            <a:endParaRPr lang="en-US"/>
          </a:p>
        </p:txBody>
      </p:sp>
      <p:sp>
        <p:nvSpPr>
          <p:cNvPr id="5" name="Slide Number Placeholder 4"/>
          <p:cNvSpPr>
            <a:spLocks noGrp="1"/>
          </p:cNvSpPr>
          <p:nvPr>
            <p:ph type="sldNum" sz="quarter" idx="3"/>
          </p:nvPr>
        </p:nvSpPr>
        <p:spPr>
          <a:xfrm>
            <a:off x="3956550" y="8817905"/>
            <a:ext cx="3026833" cy="464185"/>
          </a:xfrm>
          <a:prstGeom prst="rect">
            <a:avLst/>
          </a:prstGeom>
        </p:spPr>
        <p:txBody>
          <a:bodyPr vert="horz" lIns="92958" tIns="46479" rIns="92958" bIns="46479" rtlCol="0" anchor="b"/>
          <a:lstStyle>
            <a:lvl1pPr algn="r">
              <a:defRPr sz="1200"/>
            </a:lvl1pPr>
          </a:lstStyle>
          <a:p>
            <a:fld id="{92DD6CAD-C896-5E4C-A615-C39805BB7C31}" type="slidenum">
              <a:rPr lang="en-US" smtClean="0"/>
              <a:t>‹#›</a:t>
            </a:fld>
            <a:endParaRPr lang="en-US"/>
          </a:p>
        </p:txBody>
      </p:sp>
      <p:pic>
        <p:nvPicPr>
          <p:cNvPr id="6" name="Picture 37" descr="trial_logo_argo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6478"/>
            <a:ext cx="1862667" cy="277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7600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1" y="0"/>
            <a:ext cx="3026833" cy="464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2958" tIns="46479" rIns="92958" bIns="46479"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958167" y="0"/>
            <a:ext cx="3026833" cy="464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2958" tIns="46479" rIns="92958" bIns="46479" numCol="1" anchor="t" anchorCtr="0" compatLnSpc="1">
            <a:prstTxWarp prst="textNoShape">
              <a:avLst/>
            </a:prstTxWarp>
          </a:bodyPr>
          <a:lstStyle>
            <a:lvl1pPr algn="r">
              <a:defRPr sz="1200"/>
            </a:lvl1pPr>
          </a:lstStyle>
          <a:p>
            <a:endParaRPr lang="en-US"/>
          </a:p>
        </p:txBody>
      </p:sp>
      <p:sp>
        <p:nvSpPr>
          <p:cNvPr id="8196" name="Rectangle 4"/>
          <p:cNvSpPr>
            <a:spLocks noGrp="1" noRot="1" noChangeAspect="1" noChangeArrowheads="1" noTextEdit="1"/>
          </p:cNvSpPr>
          <p:nvPr>
            <p:ph type="sldImg" idx="2"/>
          </p:nvPr>
        </p:nvSpPr>
        <p:spPr bwMode="auto">
          <a:xfrm>
            <a:off x="1171575" y="696913"/>
            <a:ext cx="4641850" cy="34813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931334" y="4409759"/>
            <a:ext cx="5122333" cy="4177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2958" tIns="46479" rIns="92958" bIns="4647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1" y="8819515"/>
            <a:ext cx="3026833" cy="464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2958" tIns="46479" rIns="92958" bIns="46479"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958167" y="8819515"/>
            <a:ext cx="3026833" cy="464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2958" tIns="46479" rIns="92958" bIns="46479" numCol="1" anchor="b" anchorCtr="0" compatLnSpc="1">
            <a:prstTxWarp prst="textNoShape">
              <a:avLst/>
            </a:prstTxWarp>
          </a:bodyPr>
          <a:lstStyle>
            <a:lvl1pPr algn="r">
              <a:defRPr sz="1200"/>
            </a:lvl1pPr>
          </a:lstStyle>
          <a:p>
            <a:fld id="{808DC025-7D65-6B44-B00A-E55C534F13A5}" type="slidenum">
              <a:rPr lang="en-US"/>
              <a:pPr/>
              <a:t>‹#›</a:t>
            </a:fld>
            <a:endParaRPr lang="en-US"/>
          </a:p>
        </p:txBody>
      </p:sp>
    </p:spTree>
    <p:extLst>
      <p:ext uri="{BB962C8B-B14F-4D97-AF65-F5344CB8AC3E}">
        <p14:creationId xmlns:p14="http://schemas.microsoft.com/office/powerpoint/2010/main" val="325714136"/>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very good afternoon</a:t>
            </a:r>
            <a:r>
              <a:rPr lang="en-US" baseline="0" dirty="0" smtClean="0"/>
              <a:t> to everyone. My name is Siddharth and for this EOSP, Matt and I will be representing the Argonauts team. </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a:t>
            </a:fld>
            <a:endParaRPr lang="en-US"/>
          </a:p>
        </p:txBody>
      </p:sp>
    </p:spTree>
    <p:extLst>
      <p:ext uri="{BB962C8B-B14F-4D97-AF65-F5344CB8AC3E}">
        <p14:creationId xmlns:p14="http://schemas.microsoft.com/office/powerpoint/2010/main" val="1363586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walk through the high-level activities that were conducted in the last 3 semesters in order to achieve the project objectives and the necessary deliverables. Also, I will quickly give an overview of the strategy the team is planning to adopt in the upcoming fall semester for achieving the necessary objectives and results</a:t>
            </a:r>
          </a:p>
          <a:p>
            <a:endParaRPr lang="en-US" dirty="0"/>
          </a:p>
          <a:p>
            <a:pPr marL="174296" indent="-174296">
              <a:buFontTx/>
              <a:buChar char="-"/>
            </a:pPr>
            <a:r>
              <a:rPr lang="en-US" dirty="0"/>
              <a:t>In the </a:t>
            </a:r>
            <a:r>
              <a:rPr lang="en-US" b="1" dirty="0"/>
              <a:t>first semester</a:t>
            </a:r>
            <a:r>
              <a:rPr lang="en-US" dirty="0"/>
              <a:t>, we were identifying and refining the architectural drivers, so that we could understand what will be driving the project.</a:t>
            </a:r>
          </a:p>
          <a:p>
            <a:endParaRPr lang="en-US" dirty="0"/>
          </a:p>
          <a:p>
            <a:pPr marL="174296" indent="-174296">
              <a:buFontTx/>
              <a:buChar char="-"/>
            </a:pPr>
            <a:r>
              <a:rPr lang="en-US" dirty="0"/>
              <a:t>In the </a:t>
            </a:r>
            <a:r>
              <a:rPr lang="en-US" b="1" dirty="0"/>
              <a:t>second semester, </a:t>
            </a:r>
            <a:r>
              <a:rPr lang="en-US" dirty="0"/>
              <a:t>based on the architectural drivers, we came up with an architecture and we iteratively refined it through customer feedback and architecture evaluation workshops. At the end of this semester, we left with a set of issues that had to be addressed using a prototype.</a:t>
            </a:r>
          </a:p>
          <a:p>
            <a:pPr marL="174296" indent="-174296">
              <a:buFontTx/>
              <a:buChar char="-"/>
            </a:pPr>
            <a:endParaRPr lang="en-US" dirty="0"/>
          </a:p>
          <a:p>
            <a:pPr marL="174296" indent="-174296">
              <a:buFontTx/>
              <a:buChar char="-"/>
            </a:pPr>
            <a:r>
              <a:rPr lang="en-US" dirty="0"/>
              <a:t>In the </a:t>
            </a:r>
            <a:r>
              <a:rPr lang="en-US" b="1" dirty="0"/>
              <a:t>third semester, </a:t>
            </a:r>
            <a:r>
              <a:rPr lang="en-US" dirty="0"/>
              <a:t>our experiments became more concrete and we started focusing our efforts in building a prototype, in order to validate the design decisions we took in the previous semester. We also executed some tests on the prototype to prove high-priority quality attributes such as performance and scalability. We collected results and quantitatively evaluated the architecture for performance and scalability. </a:t>
            </a:r>
          </a:p>
          <a:p>
            <a:pPr marL="174296" indent="-174296">
              <a:buFontTx/>
              <a:buChar char="-"/>
            </a:pPr>
            <a:endParaRPr lang="en-US" dirty="0"/>
          </a:p>
          <a:p>
            <a:pPr marL="174296" indent="-174296">
              <a:buFontTx/>
              <a:buChar char="-"/>
            </a:pPr>
            <a:r>
              <a:rPr lang="en-US" dirty="0"/>
              <a:t>In the </a:t>
            </a:r>
            <a:r>
              <a:rPr lang="en-US" b="1" dirty="0"/>
              <a:t>fourth semester, </a:t>
            </a:r>
            <a:r>
              <a:rPr lang="en-US" dirty="0"/>
              <a:t>we will continue to prove the architecture for its feasibility and we will also conduct tests and experiments on the prototype to prove the remaining high/medium priority quality attributes. Also, our focus will be on updating the architectural design document based on concrete results of all our experiments as guidance for those who might adopt this architectural approach. It is important to note that we will change our direction and focus based on the customer’s interest in a particular section of the architecture.</a:t>
            </a:r>
          </a:p>
          <a:p>
            <a:pPr marL="174296" indent="-174296">
              <a:buFontTx/>
              <a:buChar char="-"/>
            </a:pPr>
            <a:endParaRPr lang="en-US" dirty="0"/>
          </a:p>
          <a:p>
            <a:pPr marL="174296" indent="-174296">
              <a:buFontTx/>
              <a:buChar char="-"/>
            </a:pPr>
            <a:r>
              <a:rPr lang="en-US" dirty="0"/>
              <a:t>So, in the big picture, this is where we currently are. </a:t>
            </a:r>
          </a:p>
          <a:p>
            <a:pPr marL="174296" indent="-174296">
              <a:buFontTx/>
              <a:buChar char="-"/>
            </a:pPr>
            <a:endParaRPr lang="en-US" dirty="0"/>
          </a:p>
          <a:p>
            <a:pPr marL="174296" indent="-174296">
              <a:buFontTx/>
              <a:buChar char="-"/>
            </a:pPr>
            <a:r>
              <a:rPr lang="en-US" dirty="0"/>
              <a:t>The green diamonds are the milestones we achieved on our way as a result of conducting these high-level activities, and the gray ones are those that we are planning to achieve in the upcoming fall semester.  Now, let’s focus on the red diamonds that represent some critical milestones for our project. At the end of the spring semester, we had hoped to achieve a “go” decision on our architecture. However, we did not get a “go” signal as we left the semester with a set of issues that had to be addressed using a prototype. Again, in the mid of summer, we had a check-point for our architecture. The prototype we were building did give us sufficient amount of confidence in our architecture. However, the prototype wasn’t giving us the performance numbers the client wanted to achieve. Hence, it was a no-go decision again. Now, we realized that a “go” decision actually represents the final deliverable of our project, where the architecture has been sufficiently verified for the quality attributes, and enough confidence has been gained into the architecture. For our project, this is what “go” decision means in terms of architectural proof. Hence, we hope to get a go decision by the end of the project. </a:t>
            </a:r>
            <a:r>
              <a:rPr lang="en-US" b="1" dirty="0"/>
              <a:t>Potential question: What if we get a no-go decision in December?</a:t>
            </a:r>
            <a:endParaRPr lang="en-US" dirty="0"/>
          </a:p>
          <a:p>
            <a:pPr marL="174296" indent="-174296">
              <a:buFontTx/>
              <a:buChar char="-"/>
            </a:pPr>
            <a:endParaRPr lang="en-US" dirty="0"/>
          </a:p>
          <a:p>
            <a:pPr marL="174296" indent="-174296">
              <a:buFontTx/>
              <a:buChar char="-"/>
            </a:pP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10</a:t>
            </a:fld>
            <a:endParaRPr lang="en-US"/>
          </a:p>
        </p:txBody>
      </p:sp>
    </p:spTree>
    <p:extLst>
      <p:ext uri="{BB962C8B-B14F-4D97-AF65-F5344CB8AC3E}">
        <p14:creationId xmlns:p14="http://schemas.microsoft.com/office/powerpoint/2010/main" val="1752730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the overall strategy in mind, these were our goals for summer 2012 semester</a:t>
            </a:r>
          </a:p>
          <a:p>
            <a:endParaRPr lang="en-US" dirty="0"/>
          </a:p>
          <a:p>
            <a:pPr marL="174296" indent="-174296">
              <a:buFontTx/>
              <a:buChar char="-"/>
            </a:pPr>
            <a:r>
              <a:rPr lang="en-US" dirty="0"/>
              <a:t>We wanted to develop a prototype that would help evaluate our architecture for high priority quality attributes such as scalability, extensibility, and performance. </a:t>
            </a:r>
          </a:p>
          <a:p>
            <a:r>
              <a:rPr lang="en-US" dirty="0"/>
              <a:t/>
            </a:r>
            <a:br>
              <a:rPr lang="en-US" dirty="0"/>
            </a:br>
            <a:r>
              <a:rPr lang="en-US" dirty="0"/>
              <a:t>- We also wanted to produce a reference implementation as the “golden standard” consisting of one single service and 3 protocols</a:t>
            </a:r>
          </a:p>
          <a:p>
            <a:endParaRPr lang="en-US" dirty="0"/>
          </a:p>
          <a:p>
            <a:r>
              <a:rPr lang="en-US" dirty="0"/>
              <a:t>- Out of these two, we could develop only the prototype and could not completely produce the reference </a:t>
            </a:r>
            <a:r>
              <a:rPr lang="en-US" dirty="0" err="1"/>
              <a:t>impl</a:t>
            </a:r>
            <a:r>
              <a:rPr lang="en-US" dirty="0"/>
              <a:t>. We realized that a complete “go” decision, in terms of what was explained in the previous slide is required for the reference </a:t>
            </a:r>
            <a:r>
              <a:rPr lang="en-US" dirty="0" err="1"/>
              <a:t>impl</a:t>
            </a:r>
            <a:r>
              <a:rPr lang="en-US" dirty="0"/>
              <a:t>.  Also, the quality requirements and the process required for building a reference </a:t>
            </a:r>
            <a:r>
              <a:rPr lang="en-US" dirty="0" err="1"/>
              <a:t>impl</a:t>
            </a:r>
            <a:r>
              <a:rPr lang="en-US" dirty="0"/>
              <a:t>.  is completely different than the ones required for building a prototype. Hence, we shifted our focus in developing a prototype first that could validate the architecture for high-priority quality attributes. We also confirmed this decision of ours with the client who also wanted the team to first verify the architecture for design decisions that were made related to the high-priority quality attributes, such as scalability and performance. </a:t>
            </a: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11</a:t>
            </a:fld>
            <a:endParaRPr lang="en-US"/>
          </a:p>
        </p:txBody>
      </p:sp>
    </p:spTree>
    <p:extLst>
      <p:ext uri="{BB962C8B-B14F-4D97-AF65-F5344CB8AC3E}">
        <p14:creationId xmlns:p14="http://schemas.microsoft.com/office/powerpoint/2010/main" val="2709662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t>
            </a:r>
            <a:r>
              <a:rPr lang="en-US" dirty="0" smtClean="0"/>
              <a:t>our</a:t>
            </a:r>
            <a:r>
              <a:rPr lang="en-US" baseline="0" dirty="0" smtClean="0"/>
              <a:t> current earned value chart as the medium, let me tell a story of what we actually did compared to the semester goals we had hoped to achieve. Also,</a:t>
            </a:r>
            <a:r>
              <a:rPr lang="en-US" dirty="0" smtClean="0"/>
              <a:t> </a:t>
            </a:r>
            <a:r>
              <a:rPr lang="en-US" dirty="0" smtClean="0"/>
              <a:t>let me highlight the key decisions</a:t>
            </a:r>
            <a:r>
              <a:rPr lang="en-US" baseline="0" dirty="0" smtClean="0"/>
              <a:t> we took through the summer semester. </a:t>
            </a:r>
            <a:r>
              <a:rPr lang="en-US" baseline="0" dirty="0" smtClean="0"/>
              <a:t>Our earned value is based on the work packages planned to achieve the summer goals, where work packages is defined as a set of related tasks or </a:t>
            </a:r>
            <a:r>
              <a:rPr lang="en-US" baseline="0" dirty="0" err="1" smtClean="0"/>
              <a:t>activites</a:t>
            </a:r>
            <a:r>
              <a:rPr lang="en-US" baseline="0" dirty="0" smtClean="0"/>
              <a:t>. </a:t>
            </a:r>
            <a:endParaRPr lang="en-US" baseline="0" dirty="0" smtClean="0"/>
          </a:p>
          <a:p>
            <a:endParaRPr lang="en-US" baseline="0" dirty="0" smtClean="0"/>
          </a:p>
          <a:p>
            <a:pPr rtl="0"/>
            <a:r>
              <a:rPr lang="en-US" b="1" dirty="0" smtClean="0"/>
              <a:t>Decision </a:t>
            </a:r>
            <a:r>
              <a:rPr lang="en-US" b="1" dirty="0"/>
              <a:t>points to consider</a:t>
            </a:r>
            <a:r>
              <a:rPr lang="en-US" b="1" dirty="0" smtClean="0"/>
              <a:t>:</a:t>
            </a:r>
          </a:p>
          <a:p>
            <a:pPr marL="171450" indent="-171450" rtl="0">
              <a:buFontTx/>
              <a:buChar char="-"/>
            </a:pPr>
            <a:r>
              <a:rPr lang="en-US" b="0" dirty="0" smtClean="0"/>
              <a:t>As</a:t>
            </a:r>
            <a:r>
              <a:rPr lang="en-US" b="0" baseline="0" dirty="0" smtClean="0"/>
              <a:t> with any other software project, we were on track in the beginning. </a:t>
            </a:r>
          </a:p>
          <a:p>
            <a:pPr marL="171450" indent="-171450" rtl="0">
              <a:buFontTx/>
              <a:buChar char="-"/>
            </a:pPr>
            <a:r>
              <a:rPr lang="en-US" b="0" baseline="0" dirty="0" smtClean="0"/>
              <a:t>But, soon we realized that we were running parallel to the planned value, and this is when we realized that we won’t be able to verify all the quality attributes that we had initially planned to verify. </a:t>
            </a:r>
          </a:p>
          <a:p>
            <a:pPr marL="171450" indent="-171450" rtl="0">
              <a:buFontTx/>
              <a:buChar char="-"/>
            </a:pPr>
            <a:r>
              <a:rPr lang="en-US" b="0" baseline="0" dirty="0" smtClean="0"/>
              <a:t>Then we re-planned because of which you can see this slight bend. We re-planned to pull architectural verification activities earlier, and we also started building core. </a:t>
            </a:r>
          </a:p>
          <a:p>
            <a:pPr marL="171450" indent="-171450" rtl="0">
              <a:buFontTx/>
              <a:buChar char="-"/>
            </a:pPr>
            <a:r>
              <a:rPr lang="en-US" b="0" baseline="0" dirty="0" smtClean="0"/>
              <a:t>We slipped a bit because there was a learning curve involved in learning new technologies such as Spring framework which the client wanted incorporated in the project. We then soon caught up with our plan. </a:t>
            </a:r>
          </a:p>
          <a:p>
            <a:pPr marL="0" indent="0" rtl="0">
              <a:buFontTx/>
              <a:buNone/>
            </a:pPr>
            <a:r>
              <a:rPr lang="en-US" b="0" baseline="0" dirty="0" smtClean="0"/>
              <a:t>- We soon ran into problems when we started integrating and testing our prototype modules. This was because we did not consider configurability/testing of the prototype when we were building it. These became integration problems when getting components together for testing. Also, testing a large system in a cloud environment was new to the team.</a:t>
            </a:r>
          </a:p>
          <a:p>
            <a:pPr marL="0" indent="0" rtl="0">
              <a:buFontTx/>
              <a:buNone/>
            </a:pPr>
            <a:r>
              <a:rPr lang="en-US" b="0" baseline="0" dirty="0" smtClean="0"/>
              <a:t>- And finally, the most interesting part of the earned value; the flat line in the last two weeks. Here, we re-iterated our plan with the client, and they asked us to focus on scalability and performance tuning of the code. This was the reason why we had to defer work packages related to proving service extensibility and protocol extensibility. We had planned to do this is the last two weeks, but did not after getting feedback from the client. They specifically asked us to concentrate on fixing performance issues. We had initially planned to defer fixing of these issues, but the client asked us not to do it. </a:t>
            </a:r>
            <a:endParaRPr lang="en-US" b="1" baseline="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12</a:t>
            </a:fld>
            <a:endParaRPr lang="en-US"/>
          </a:p>
        </p:txBody>
      </p:sp>
    </p:spTree>
    <p:extLst>
      <p:ext uri="{BB962C8B-B14F-4D97-AF65-F5344CB8AC3E}">
        <p14:creationId xmlns:p14="http://schemas.microsoft.com/office/powerpoint/2010/main" val="171516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shift</a:t>
            </a:r>
            <a:r>
              <a:rPr lang="en-US" baseline="0" dirty="0" smtClean="0"/>
              <a:t> our focus to everyone’s favorite section – Project Management</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13</a:t>
            </a:fld>
            <a:endParaRPr lang="en-US"/>
          </a:p>
        </p:txBody>
      </p:sp>
    </p:spTree>
    <p:extLst>
      <p:ext uri="{BB962C8B-B14F-4D97-AF65-F5344CB8AC3E}">
        <p14:creationId xmlns:p14="http://schemas.microsoft.com/office/powerpoint/2010/main" val="3911287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We populated our plan by first looking at the earned value. We generated work packages in order to achieve the summer goals, and as mentioned before, a work package is a set of related tasks. This is an example of a work package planned to be completed in a certain iteration. As you can see, it consists of a set of related tasks. Every task has a corresponding number assigned to it which we had setup for tracking purposes, and also to help us gather data on it. </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14</a:t>
            </a:fld>
            <a:endParaRPr lang="en-US"/>
          </a:p>
        </p:txBody>
      </p:sp>
    </p:spTree>
    <p:extLst>
      <p:ext uri="{BB962C8B-B14F-4D97-AF65-F5344CB8AC3E}">
        <p14:creationId xmlns:p14="http://schemas.microsoft.com/office/powerpoint/2010/main" val="3911287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296" indent="-174296">
              <a:buFontTx/>
              <a:buChar char="-"/>
            </a:pPr>
            <a:r>
              <a:rPr lang="en-US" dirty="0" smtClean="0"/>
              <a:t>Now, let me show you an example of</a:t>
            </a:r>
            <a:r>
              <a:rPr lang="en-US" baseline="0" dirty="0" smtClean="0"/>
              <a:t> a particular task taken from the work package example that I just showed. </a:t>
            </a:r>
            <a:endParaRPr lang="en-US" dirty="0" smtClean="0"/>
          </a:p>
          <a:p>
            <a:pPr marL="174296" indent="-174296">
              <a:buFontTx/>
              <a:buChar char="-"/>
            </a:pPr>
            <a:r>
              <a:rPr lang="en-US" dirty="0" smtClean="0"/>
              <a:t>As </a:t>
            </a:r>
            <a:r>
              <a:rPr lang="en-US" dirty="0"/>
              <a:t>compared to the spring semester, we changed the way in which we were planning and tracking our daily activities. Since we were building a prototype, our construction and detailed design activities were more concrete. Hence, we decided to plan and track the tasks at a more granular level. We broke down tasks up to a level of 1 person  day effort. </a:t>
            </a:r>
          </a:p>
          <a:p>
            <a:r>
              <a:rPr lang="en-US" dirty="0" smtClean="0"/>
              <a:t>- </a:t>
            </a:r>
            <a:r>
              <a:rPr lang="en-US" dirty="0"/>
              <a:t>After breaking down the tasks to a sufficient level of granularity, we estimated them using the 3-point estimation technique as we felt that it aligned with the granularity of the tasks. However, before estimating, we discussed the scope, entry criteria, and exit criteria of each task and then every team member independently came up with an estimate. </a:t>
            </a:r>
            <a:endParaRPr lang="en-US" dirty="0" smtClean="0"/>
          </a:p>
          <a:p>
            <a:endParaRPr lang="en-US" dirty="0" smtClean="0"/>
          </a:p>
          <a:p>
            <a:r>
              <a:rPr lang="en-US" dirty="0" smtClean="0"/>
              <a:t>- We have some reflections</a:t>
            </a:r>
            <a:r>
              <a:rPr lang="en-US" baseline="0" dirty="0" smtClean="0"/>
              <a:t> related to planning in general. </a:t>
            </a:r>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15</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Planning </a:t>
            </a:r>
            <a:r>
              <a:rPr lang="en-US" b="1" dirty="0" smtClean="0"/>
              <a:t>reflection: </a:t>
            </a:r>
            <a:r>
              <a:rPr lang="en-US" dirty="0" smtClean="0"/>
              <a:t>While planning, finding the sweet spot between insufficient granularity of tasks and excessive granularity of tasks is very important. In our case, a task estimated at 1 person day effort was the sweet spot that we found. It was the appropriate level of granularity that we wanted to achieve. </a:t>
            </a:r>
            <a:endParaRPr lang="en-US" dirty="0"/>
          </a:p>
          <a:p>
            <a:r>
              <a:rPr lang="en-US" b="1" dirty="0" smtClean="0"/>
              <a:t>Metrics </a:t>
            </a:r>
            <a:r>
              <a:rPr lang="en-US" b="1" dirty="0"/>
              <a:t>reflection: </a:t>
            </a:r>
            <a:r>
              <a:rPr lang="en-US" b="0" dirty="0" smtClean="0"/>
              <a:t>We</a:t>
            </a:r>
            <a:r>
              <a:rPr lang="en-US" b="0" baseline="0" dirty="0" smtClean="0"/>
              <a:t> had perfectly set ourselves up for collecting data on tasks and work packages. However, we did not fully leverage the various data that we gathered. </a:t>
            </a:r>
            <a:r>
              <a:rPr lang="en-US" dirty="0"/>
              <a:t/>
            </a:r>
            <a:br>
              <a:rPr lang="en-US" dirty="0"/>
            </a:b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16</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296" indent="-174296">
              <a:buFontTx/>
              <a:buChar char="-"/>
            </a:pPr>
            <a:r>
              <a:rPr lang="en-US" dirty="0" smtClean="0"/>
              <a:t>- </a:t>
            </a:r>
            <a:r>
              <a:rPr lang="en-US" dirty="0"/>
              <a:t>After planning and estimating, we used to track our daily activities using this task board that represented the activities that were being carried out in a particular iteration, along with the resource that was working on the task. </a:t>
            </a:r>
          </a:p>
          <a:p>
            <a:endParaRPr lang="en-US" dirty="0"/>
          </a:p>
          <a:p>
            <a:r>
              <a:rPr lang="en-US" b="1" dirty="0"/>
              <a:t>Tracking reflection: </a:t>
            </a:r>
          </a:p>
          <a:p>
            <a:pPr marL="232395" indent="-232395">
              <a:buFontTx/>
              <a:buAutoNum type="arabicPeriod"/>
            </a:pPr>
            <a:r>
              <a:rPr lang="en-US" dirty="0"/>
              <a:t>This task board objectively represented the tasks that were in progress, the tasks that were being verified, and the tasks that were completed. Also, it greatly helped us in the process of resource leveling, as we could visually see which resource was overloaded with work and which resource was free to take up tasks. </a:t>
            </a:r>
          </a:p>
          <a:p>
            <a:endParaRPr lang="en-US" dirty="0"/>
          </a:p>
          <a:p>
            <a:r>
              <a:rPr lang="en-US" dirty="0"/>
              <a:t/>
            </a:r>
            <a:br>
              <a:rPr lang="en-US" dirty="0"/>
            </a:b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17</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We</a:t>
            </a:r>
            <a:r>
              <a:rPr lang="en-US" baseline="0" dirty="0" smtClean="0"/>
              <a:t> had also tracked our iteration activities using a burn-down chart. This is an example of a </a:t>
            </a:r>
            <a:r>
              <a:rPr lang="en-US" baseline="0" dirty="0" err="1" smtClean="0"/>
              <a:t>burndown</a:t>
            </a:r>
            <a:r>
              <a:rPr lang="en-US" baseline="0" dirty="0" smtClean="0"/>
              <a:t>. The reflection we have here is that that c</a:t>
            </a:r>
            <a:r>
              <a:rPr lang="en-US" dirty="0" smtClean="0"/>
              <a:t>oordination </a:t>
            </a:r>
            <a:r>
              <a:rPr lang="en-US" dirty="0"/>
              <a:t>was difficult and challenging during weekends, and tasks were not getting completed during </a:t>
            </a:r>
            <a:r>
              <a:rPr lang="en-US" dirty="0" smtClean="0"/>
              <a:t>weekends</a:t>
            </a:r>
            <a:endParaRPr lang="en-US" dirty="0"/>
          </a:p>
          <a:p>
            <a:r>
              <a:rPr lang="en-US" dirty="0"/>
              <a:t/>
            </a:r>
            <a:br>
              <a:rPr lang="en-US" dirty="0"/>
            </a:b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18</a:t>
            </a:fld>
            <a:endParaRPr lang="en-US"/>
          </a:p>
        </p:txBody>
      </p:sp>
    </p:spTree>
    <p:extLst>
      <p:ext uri="{BB962C8B-B14F-4D97-AF65-F5344CB8AC3E}">
        <p14:creationId xmlns:p14="http://schemas.microsoft.com/office/powerpoint/2010/main" val="3888837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dirty="0"/>
              <a:t>- Status of the top 3 risks that were shown in Spring EOSP</a:t>
            </a:r>
            <a:br>
              <a:rPr lang="en-US" dirty="0"/>
            </a:br>
            <a:r>
              <a:rPr lang="en-US" dirty="0"/>
              <a:t>- What did we do to mitigate the top 3 risks. </a:t>
            </a:r>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19</a:t>
            </a:fld>
            <a:endParaRPr lang="en-US"/>
          </a:p>
        </p:txBody>
      </p:sp>
    </p:spTree>
    <p:extLst>
      <p:ext uri="{BB962C8B-B14F-4D97-AF65-F5344CB8AC3E}">
        <p14:creationId xmlns:p14="http://schemas.microsoft.com/office/powerpoint/2010/main" val="108740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502AC2-EFBE-5C48-A7A1-9AB5E5877C99}" type="slidenum">
              <a:rPr lang="en-US"/>
              <a:pPr/>
              <a:t>2</a:t>
            </a:fld>
            <a:endParaRPr lang="en-US"/>
          </a:p>
        </p:txBody>
      </p:sp>
      <p:sp>
        <p:nvSpPr>
          <p:cNvPr id="102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243" name="Rectangle 3"/>
          <p:cNvSpPr>
            <a:spLocks noGrp="1" noChangeArrowheads="1"/>
          </p:cNvSpPr>
          <p:nvPr>
            <p:ph type="body" idx="1"/>
          </p:nvPr>
        </p:nvSpPr>
        <p:spPr/>
        <p:txBody>
          <a:bodyPr/>
          <a:lstStyle/>
          <a:p>
            <a:r>
              <a:rPr lang="en-US" dirty="0" smtClean="0"/>
              <a:t>These are the topics that we</a:t>
            </a:r>
            <a:r>
              <a:rPr lang="en-US" baseline="0" dirty="0" smtClean="0"/>
              <a:t> are going to focus on. I’ll briefly introduce the team and project to the audience. I’ll then shift gears to progress. I’ll start off with the approach section and Matt will take it from there all the way up to the roadmap for the future. </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Current top 3 risks in the form of condition, consequence and the   </a:t>
            </a:r>
            <a:br>
              <a:rPr lang="en-US" dirty="0"/>
            </a:br>
            <a:r>
              <a:rPr lang="en-US" dirty="0"/>
              <a:t>mitigation  strategies planned. </a:t>
            </a:r>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20</a:t>
            </a:fld>
            <a:endParaRPr lang="en-US"/>
          </a:p>
        </p:txBody>
      </p:sp>
    </p:spTree>
    <p:extLst>
      <p:ext uri="{BB962C8B-B14F-4D97-AF65-F5344CB8AC3E}">
        <p14:creationId xmlns:p14="http://schemas.microsoft.com/office/powerpoint/2010/main" val="1087407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C02BDA-C11E-7949-9E5F-8DD8A483FBCF}" type="slidenum">
              <a:rPr lang="en-US"/>
              <a:pPr/>
              <a:t>3</a:t>
            </a:fld>
            <a:endParaRPr lang="en-US"/>
          </a:p>
        </p:txBody>
      </p:sp>
      <p:sp>
        <p:nvSpPr>
          <p:cNvPr id="1126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1267" name="Rectangle 3"/>
          <p:cNvSpPr>
            <a:spLocks noGrp="1" noChangeArrowheads="1"/>
          </p:cNvSpPr>
          <p:nvPr>
            <p:ph type="body" idx="1"/>
          </p:nvPr>
        </p:nvSpPr>
        <p:spPr/>
        <p:txBody>
          <a:bodyPr/>
          <a:lstStyle/>
          <a:p>
            <a:r>
              <a:rPr lang="en-US" dirty="0"/>
              <a:t>- This is my team that comprises of Tharanga, Rui, Matt, Danny, and myself. </a:t>
            </a:r>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are the mentors who have been constantly guiding the team since Fall-2011. They are Grace, Mel, and Bradley</a:t>
            </a: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4</a:t>
            </a:fld>
            <a:endParaRPr lang="en-US"/>
          </a:p>
        </p:txBody>
      </p:sp>
    </p:spTree>
    <p:extLst>
      <p:ext uri="{BB962C8B-B14F-4D97-AF65-F5344CB8AC3E}">
        <p14:creationId xmlns:p14="http://schemas.microsoft.com/office/powerpoint/2010/main" val="1232404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C1ABB8-73E4-114F-A107-5256FB199248}" type="slidenum">
              <a:rPr lang="en-US"/>
              <a:pPr/>
              <a:t>5</a:t>
            </a:fld>
            <a:endParaRPr lang="en-US"/>
          </a:p>
        </p:txBody>
      </p:sp>
      <p:sp>
        <p:nvSpPr>
          <p:cNvPr id="122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291" name="Rectangle 3"/>
          <p:cNvSpPr>
            <a:spLocks noGrp="1" noChangeArrowheads="1"/>
          </p:cNvSpPr>
          <p:nvPr>
            <p:ph type="body" idx="1"/>
          </p:nvPr>
        </p:nvSpPr>
        <p:spPr/>
        <p:txBody>
          <a:bodyPr/>
          <a:lstStyle/>
          <a:p>
            <a:r>
              <a:rPr lang="en-US" dirty="0"/>
              <a:t>This is our client, EnerNOC. They are into the energy management domain and we are doing a project for the advanced technology division which is a forward looking group searching for new, advanced, and innovative solutions to energy management</a:t>
            </a:r>
          </a:p>
          <a:p>
            <a:endParaRPr lang="en-US" i="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dirty="0" smtClean="0"/>
              <a:t>Well, what’s this? This represents a blackout that happened in</a:t>
            </a:r>
            <a:r>
              <a:rPr lang="en-US" baseline="0" dirty="0" smtClean="0"/>
              <a:t> India last week due to grid overloading. Such blackouts will possibly continue to happen in the future if active steps are not taken to tackle increasing electricity demands. Unfortunately, this is just one of the many effects of increased electricity demands other than higher costs, and bigger carbon footprint that is detrimental to the environment</a:t>
            </a:r>
            <a:endParaRPr lang="en-US" dirty="0" smtClean="0"/>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6</a:t>
            </a:fld>
            <a:endParaRPr lang="en-US"/>
          </a:p>
        </p:txBody>
      </p:sp>
    </p:spTree>
    <p:extLst>
      <p:ext uri="{BB962C8B-B14F-4D97-AF65-F5344CB8AC3E}">
        <p14:creationId xmlns:p14="http://schemas.microsoft.com/office/powerpoint/2010/main" val="3432285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dirty="0" smtClean="0"/>
              <a:t>Well, what’s this? This represents a blackout that happened in</a:t>
            </a:r>
            <a:r>
              <a:rPr lang="en-US" baseline="0" dirty="0" smtClean="0"/>
              <a:t> India last week due to grid overloading. Such blackouts will possibly continue to happen in the future if active steps are not taken to tackle increasing electricity demands. Unfortunately, this is just one of the many effects of increased electricity demands other than higher costs, and bigger carbon footprint that is detrimental to the environment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7</a:t>
            </a:fld>
            <a:endParaRPr lang="en-US"/>
          </a:p>
        </p:txBody>
      </p:sp>
    </p:spTree>
    <p:extLst>
      <p:ext uri="{BB962C8B-B14F-4D97-AF65-F5344CB8AC3E}">
        <p14:creationId xmlns:p14="http://schemas.microsoft.com/office/powerpoint/2010/main" val="1985850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 Active steps need to be taken for bridging the increasing gap between energy demand and energy capacity. This is where EnerNOC comes into the picture as an “aggregator” between utility companies and end-users such as large industrial, and commercial institutions. The aim of our client is to proactively manage this demand, especially when it is forecasted to exceed the capacity.</a:t>
            </a:r>
            <a:br>
              <a:rPr lang="en-US" sz="1600" dirty="0"/>
            </a:br>
            <a:r>
              <a:rPr lang="en-US" sz="1600" dirty="0"/>
              <a:t/>
            </a:r>
            <a:br>
              <a:rPr lang="en-US" sz="1600" dirty="0"/>
            </a:br>
            <a:r>
              <a:rPr lang="en-US" sz="1600" dirty="0"/>
              <a:t>- Currently, managing the assets is done manually and demand will continue to increase and more assets have to be managed. Hence, there is a need to automate this entire process.</a:t>
            </a:r>
            <a:br>
              <a:rPr lang="en-US" sz="1600" dirty="0"/>
            </a:br>
            <a:r>
              <a:rPr lang="en-US" sz="1600" dirty="0"/>
              <a:t/>
            </a:r>
            <a:br>
              <a:rPr lang="en-US" sz="1600" dirty="0"/>
            </a:br>
            <a:r>
              <a:rPr lang="en-US" sz="1600" dirty="0"/>
              <a:t>- This is where OpenADR comes into the picture. It is an open standard for managing electricity consumers such as lighting, machinery, and HVAC equipment. It is an open standard dedicated to energy management, in order to automate and control the increasing demands from these assets. </a:t>
            </a:r>
          </a:p>
        </p:txBody>
      </p:sp>
      <p:sp>
        <p:nvSpPr>
          <p:cNvPr id="4" name="Slide Number Placeholder 3"/>
          <p:cNvSpPr>
            <a:spLocks noGrp="1"/>
          </p:cNvSpPr>
          <p:nvPr>
            <p:ph type="sldNum" sz="quarter" idx="10"/>
          </p:nvPr>
        </p:nvSpPr>
        <p:spPr/>
        <p:txBody>
          <a:bodyPr/>
          <a:lstStyle/>
          <a:p>
            <a:fld id="{808DC025-7D65-6B44-B00A-E55C534F13A5}" type="slidenum">
              <a:rPr lang="en-US" smtClean="0"/>
              <a:pPr/>
              <a:t>8</a:t>
            </a:fld>
            <a:endParaRPr lang="en-US"/>
          </a:p>
        </p:txBody>
      </p:sp>
    </p:spTree>
    <p:extLst>
      <p:ext uri="{BB962C8B-B14F-4D97-AF65-F5344CB8AC3E}">
        <p14:creationId xmlns:p14="http://schemas.microsoft.com/office/powerpoint/2010/main" val="188614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the need to automate management of the growing number of assets in mind , these are our project objectives and deliverables: </a:t>
            </a:r>
            <a:br>
              <a:rPr lang="en-US" dirty="0"/>
            </a:br>
            <a:r>
              <a:rPr lang="en-US" dirty="0"/>
              <a:t/>
            </a:r>
            <a:br>
              <a:rPr lang="en-US" dirty="0"/>
            </a:br>
            <a:r>
              <a:rPr lang="en-US" i="1" dirty="0"/>
              <a:t>-  </a:t>
            </a:r>
            <a:r>
              <a:rPr lang="en-US" dirty="0"/>
              <a:t>We are designing an architecture that represents the </a:t>
            </a:r>
            <a:r>
              <a:rPr lang="en-US" dirty="0" err="1"/>
              <a:t>OpenADR</a:t>
            </a:r>
            <a:r>
              <a:rPr lang="en-US" dirty="0"/>
              <a:t>  standards in order to show that it works. Now, this architecture has to be evaluated and validated for quality attributes like scalability, extensibility, and performance which Matt will talk about in detail in the latter half of this presentation. </a:t>
            </a:r>
          </a:p>
          <a:p>
            <a:r>
              <a:rPr lang="en-US" dirty="0"/>
              <a:t/>
            </a:r>
            <a:br>
              <a:rPr lang="en-US" dirty="0"/>
            </a:br>
            <a:r>
              <a:rPr lang="en-US" i="1" dirty="0"/>
              <a:t>- </a:t>
            </a:r>
            <a:r>
              <a:rPr lang="en-US" dirty="0"/>
              <a:t>In order to support this evaluation, we are implementing a prototype. Hence, the prototype along with the reference architecture aims at validating the “key” architectural design decisions taken by my team while designing the architecture. </a:t>
            </a:r>
            <a:endParaRPr lang="en-US" i="0" dirty="0"/>
          </a:p>
        </p:txBody>
      </p:sp>
      <p:sp>
        <p:nvSpPr>
          <p:cNvPr id="4" name="Slide Number Placeholder 3"/>
          <p:cNvSpPr>
            <a:spLocks noGrp="1"/>
          </p:cNvSpPr>
          <p:nvPr>
            <p:ph type="sldNum" sz="quarter" idx="10"/>
          </p:nvPr>
        </p:nvSpPr>
        <p:spPr/>
        <p:txBody>
          <a:bodyPr/>
          <a:lstStyle/>
          <a:p>
            <a:fld id="{808DC025-7D65-6B44-B00A-E55C534F13A5}" type="slidenum">
              <a:rPr lang="en-US" smtClean="0"/>
              <a:pPr/>
              <a:t>9</a:t>
            </a:fld>
            <a:endParaRPr lang="en-US"/>
          </a:p>
        </p:txBody>
      </p:sp>
    </p:spTree>
    <p:extLst>
      <p:ext uri="{BB962C8B-B14F-4D97-AF65-F5344CB8AC3E}">
        <p14:creationId xmlns:p14="http://schemas.microsoft.com/office/powerpoint/2010/main" val="4055734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310607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392828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750386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1638257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1200564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814378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3084052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4046132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1706870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0233990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2314853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1982264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17700730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17205053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15806573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8618480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20184198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25259162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9709709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16419872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1919387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607914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16505071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1316022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20091897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5505144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2450137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3441905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31519615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19212400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23756703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27331197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1046608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7347731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600353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0774661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21242177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5107034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1431161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D7C0D7-1270-0840-B5EA-D4B6F72EF082}" type="slidenum">
              <a:rPr lang="en-US" smtClean="0"/>
              <a:pPr/>
              <a:t>‹#›</a:t>
            </a:fld>
            <a:endParaRPr lang="en-US"/>
          </a:p>
        </p:txBody>
      </p:sp>
    </p:spTree>
    <p:extLst>
      <p:ext uri="{BB962C8B-B14F-4D97-AF65-F5344CB8AC3E}">
        <p14:creationId xmlns:p14="http://schemas.microsoft.com/office/powerpoint/2010/main" val="6725081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E75BF4-F827-664A-A667-67002CB07057}" type="slidenum">
              <a:rPr lang="en-US" smtClean="0"/>
              <a:pPr/>
              <a:t>‹#›</a:t>
            </a:fld>
            <a:endParaRPr lang="en-US"/>
          </a:p>
        </p:txBody>
      </p:sp>
    </p:spTree>
    <p:extLst>
      <p:ext uri="{BB962C8B-B14F-4D97-AF65-F5344CB8AC3E}">
        <p14:creationId xmlns:p14="http://schemas.microsoft.com/office/powerpoint/2010/main" val="15420017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DD7A8B-1343-F84D-83AF-B80D2A94C908}" type="slidenum">
              <a:rPr lang="en-US" smtClean="0"/>
              <a:pPr/>
              <a:t>‹#›</a:t>
            </a:fld>
            <a:endParaRPr lang="en-US"/>
          </a:p>
        </p:txBody>
      </p:sp>
    </p:spTree>
    <p:extLst>
      <p:ext uri="{BB962C8B-B14F-4D97-AF65-F5344CB8AC3E}">
        <p14:creationId xmlns:p14="http://schemas.microsoft.com/office/powerpoint/2010/main" val="11338533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A4ED07-CC02-B447-BD13-44581A5CFE92}" type="slidenum">
              <a:rPr lang="en-US" smtClean="0"/>
              <a:pPr/>
              <a:t>‹#›</a:t>
            </a:fld>
            <a:endParaRPr lang="en-US"/>
          </a:p>
        </p:txBody>
      </p:sp>
    </p:spTree>
    <p:extLst>
      <p:ext uri="{BB962C8B-B14F-4D97-AF65-F5344CB8AC3E}">
        <p14:creationId xmlns:p14="http://schemas.microsoft.com/office/powerpoint/2010/main" val="38800729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83F0C4-2F26-FF40-AF6F-F1140E0B5069}" type="slidenum">
              <a:rPr lang="en-US" smtClean="0"/>
              <a:pPr/>
              <a:t>‹#›</a:t>
            </a:fld>
            <a:endParaRPr lang="en-US"/>
          </a:p>
        </p:txBody>
      </p:sp>
    </p:spTree>
    <p:extLst>
      <p:ext uri="{BB962C8B-B14F-4D97-AF65-F5344CB8AC3E}">
        <p14:creationId xmlns:p14="http://schemas.microsoft.com/office/powerpoint/2010/main" val="783673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41610024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4B1826-118E-1C4E-857B-FCF6CB5B4965}" type="slidenum">
              <a:rPr lang="en-US" smtClean="0"/>
              <a:pPr/>
              <a:t>‹#›</a:t>
            </a:fld>
            <a:endParaRPr lang="en-US"/>
          </a:p>
        </p:txBody>
      </p:sp>
    </p:spTree>
    <p:extLst>
      <p:ext uri="{BB962C8B-B14F-4D97-AF65-F5344CB8AC3E}">
        <p14:creationId xmlns:p14="http://schemas.microsoft.com/office/powerpoint/2010/main" val="40561200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236C40-E453-DE49-A3C1-B4958185E1E8}" type="slidenum">
              <a:rPr lang="en-US" smtClean="0"/>
              <a:pPr/>
              <a:t>‹#›</a:t>
            </a:fld>
            <a:endParaRPr lang="en-US"/>
          </a:p>
        </p:txBody>
      </p:sp>
    </p:spTree>
    <p:extLst>
      <p:ext uri="{BB962C8B-B14F-4D97-AF65-F5344CB8AC3E}">
        <p14:creationId xmlns:p14="http://schemas.microsoft.com/office/powerpoint/2010/main" val="4956243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75E2A0-06C2-0D4C-A883-B0B95A53C529}" type="slidenum">
              <a:rPr lang="en-US" smtClean="0"/>
              <a:pPr/>
              <a:t>‹#›</a:t>
            </a:fld>
            <a:endParaRPr lang="en-US"/>
          </a:p>
        </p:txBody>
      </p:sp>
    </p:spTree>
    <p:extLst>
      <p:ext uri="{BB962C8B-B14F-4D97-AF65-F5344CB8AC3E}">
        <p14:creationId xmlns:p14="http://schemas.microsoft.com/office/powerpoint/2010/main" val="27215724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4F7F13-7E70-EA4E-AA85-D1D794EC329C}" type="slidenum">
              <a:rPr lang="en-US" smtClean="0"/>
              <a:pPr/>
              <a:t>‹#›</a:t>
            </a:fld>
            <a:endParaRPr lang="en-US"/>
          </a:p>
        </p:txBody>
      </p:sp>
    </p:spTree>
    <p:extLst>
      <p:ext uri="{BB962C8B-B14F-4D97-AF65-F5344CB8AC3E}">
        <p14:creationId xmlns:p14="http://schemas.microsoft.com/office/powerpoint/2010/main" val="345858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11AB1-5249-9F47-BB1C-BC32C33526FA}" type="slidenum">
              <a:rPr lang="en-US" smtClean="0"/>
              <a:pPr/>
              <a:t>‹#›</a:t>
            </a:fld>
            <a:endParaRPr lang="en-US"/>
          </a:p>
        </p:txBody>
      </p:sp>
    </p:spTree>
    <p:extLst>
      <p:ext uri="{BB962C8B-B14F-4D97-AF65-F5344CB8AC3E}">
        <p14:creationId xmlns:p14="http://schemas.microsoft.com/office/powerpoint/2010/main" val="27362909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FD96D-1B4B-644D-BF3D-2EFD69A56215}" type="slidenum">
              <a:rPr lang="en-US" smtClean="0"/>
              <a:pPr/>
              <a:t>‹#›</a:t>
            </a:fld>
            <a:endParaRPr lang="en-US"/>
          </a:p>
        </p:txBody>
      </p:sp>
    </p:spTree>
    <p:extLst>
      <p:ext uri="{BB962C8B-B14F-4D97-AF65-F5344CB8AC3E}">
        <p14:creationId xmlns:p14="http://schemas.microsoft.com/office/powerpoint/2010/main" val="11785313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0AD7C0D7-1270-0840-B5EA-D4B6F72EF082}" type="slidenum">
              <a:rPr lang="en-US" smtClean="0"/>
              <a:pPr/>
              <a:t>‹#›</a:t>
            </a:fld>
            <a:endParaRPr lang="en-US"/>
          </a:p>
        </p:txBody>
      </p:sp>
    </p:spTree>
    <p:extLst>
      <p:ext uri="{BB962C8B-B14F-4D97-AF65-F5344CB8AC3E}">
        <p14:creationId xmlns:p14="http://schemas.microsoft.com/office/powerpoint/2010/main" val="11788224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8BE75BF4-F827-664A-A667-67002CB07057}" type="slidenum">
              <a:rPr lang="en-US" smtClean="0"/>
              <a:pPr/>
              <a:t>‹#›</a:t>
            </a:fld>
            <a:endParaRPr lang="en-US"/>
          </a:p>
        </p:txBody>
      </p:sp>
    </p:spTree>
    <p:extLst>
      <p:ext uri="{BB962C8B-B14F-4D97-AF65-F5344CB8AC3E}">
        <p14:creationId xmlns:p14="http://schemas.microsoft.com/office/powerpoint/2010/main" val="4139271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63DD7A8B-1343-F84D-83AF-B80D2A94C908}" type="slidenum">
              <a:rPr lang="en-US" smtClean="0"/>
              <a:pPr/>
              <a:t>‹#›</a:t>
            </a:fld>
            <a:endParaRPr lang="en-US"/>
          </a:p>
        </p:txBody>
      </p:sp>
    </p:spTree>
    <p:extLst>
      <p:ext uri="{BB962C8B-B14F-4D97-AF65-F5344CB8AC3E}">
        <p14:creationId xmlns:p14="http://schemas.microsoft.com/office/powerpoint/2010/main" val="27017751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962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B9A4ED07-CC02-B447-BD13-44581A5CFE92}" type="slidenum">
              <a:rPr lang="en-US" smtClean="0"/>
              <a:pPr/>
              <a:t>‹#›</a:t>
            </a:fld>
            <a:endParaRPr lang="en-US"/>
          </a:p>
        </p:txBody>
      </p:sp>
    </p:spTree>
    <p:extLst>
      <p:ext uri="{BB962C8B-B14F-4D97-AF65-F5344CB8AC3E}">
        <p14:creationId xmlns:p14="http://schemas.microsoft.com/office/powerpoint/2010/main" val="1050866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7531518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C183F0C4-2F26-FF40-AF6F-F1140E0B5069}" type="slidenum">
              <a:rPr lang="en-US" smtClean="0"/>
              <a:pPr/>
              <a:t>‹#›</a:t>
            </a:fld>
            <a:endParaRPr lang="en-US"/>
          </a:p>
        </p:txBody>
      </p:sp>
    </p:spTree>
    <p:extLst>
      <p:ext uri="{BB962C8B-B14F-4D97-AF65-F5344CB8AC3E}">
        <p14:creationId xmlns:p14="http://schemas.microsoft.com/office/powerpoint/2010/main" val="34257981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5C4B1826-118E-1C4E-857B-FCF6CB5B4965}" type="slidenum">
              <a:rPr lang="en-US" smtClean="0"/>
              <a:pPr/>
              <a:t>‹#›</a:t>
            </a:fld>
            <a:endParaRPr lang="en-US"/>
          </a:p>
        </p:txBody>
      </p:sp>
    </p:spTree>
    <p:extLst>
      <p:ext uri="{BB962C8B-B14F-4D97-AF65-F5344CB8AC3E}">
        <p14:creationId xmlns:p14="http://schemas.microsoft.com/office/powerpoint/2010/main" val="20678879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1576574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3734499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3222555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B711AB1-5249-9F47-BB1C-BC32C33526FA}" type="slidenum">
              <a:rPr lang="en-US" smtClean="0"/>
              <a:pPr/>
              <a:t>‹#›</a:t>
            </a:fld>
            <a:endParaRPr lang="en-US"/>
          </a:p>
        </p:txBody>
      </p:sp>
    </p:spTree>
    <p:extLst>
      <p:ext uri="{BB962C8B-B14F-4D97-AF65-F5344CB8AC3E}">
        <p14:creationId xmlns:p14="http://schemas.microsoft.com/office/powerpoint/2010/main" val="23345051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685800"/>
            <a:ext cx="2019300" cy="4876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685800"/>
            <a:ext cx="5905500" cy="4876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1BFD96D-1B4B-644D-BF3D-2EFD69A56215}" type="slidenum">
              <a:rPr lang="en-US" smtClean="0"/>
              <a:pPr/>
              <a:t>‹#›</a:t>
            </a:fld>
            <a:endParaRPr lang="en-US"/>
          </a:p>
        </p:txBody>
      </p:sp>
    </p:spTree>
    <p:extLst>
      <p:ext uri="{BB962C8B-B14F-4D97-AF65-F5344CB8AC3E}">
        <p14:creationId xmlns:p14="http://schemas.microsoft.com/office/powerpoint/2010/main" val="2251151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D8236C40-E453-DE49-A3C1-B4958185E1E8}" type="slidenum">
              <a:rPr lang="en-US" smtClean="0"/>
              <a:pPr/>
              <a:t>‹#›</a:t>
            </a:fld>
            <a:endParaRPr lang="en-US"/>
          </a:p>
        </p:txBody>
      </p:sp>
    </p:spTree>
    <p:extLst>
      <p:ext uri="{BB962C8B-B14F-4D97-AF65-F5344CB8AC3E}">
        <p14:creationId xmlns:p14="http://schemas.microsoft.com/office/powerpoint/2010/main" val="2399150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0275E2A0-06C2-0D4C-A883-B0B95A53C529}" type="slidenum">
              <a:rPr lang="en-US" smtClean="0"/>
              <a:pPr/>
              <a:t>‹#›</a:t>
            </a:fld>
            <a:endParaRPr lang="en-US"/>
          </a:p>
        </p:txBody>
      </p:sp>
    </p:spTree>
    <p:extLst>
      <p:ext uri="{BB962C8B-B14F-4D97-AF65-F5344CB8AC3E}">
        <p14:creationId xmlns:p14="http://schemas.microsoft.com/office/powerpoint/2010/main" val="1020189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34F7F13-7E70-EA4E-AA85-D1D794EC329C}" type="slidenum">
              <a:rPr lang="en-US" smtClean="0"/>
              <a:pPr/>
              <a:t>‹#›</a:t>
            </a:fld>
            <a:endParaRPr lang="en-US"/>
          </a:p>
        </p:txBody>
      </p:sp>
    </p:spTree>
    <p:extLst>
      <p:ext uri="{BB962C8B-B14F-4D97-AF65-F5344CB8AC3E}">
        <p14:creationId xmlns:p14="http://schemas.microsoft.com/office/powerpoint/2010/main" val="834612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a:t>
            </a:r>
            <a:r>
              <a:rPr lang="en-US" sz="1600">
                <a:solidFill>
                  <a:srgbClr val="D0D0D0"/>
                </a:solidFill>
                <a:latin typeface="Calibri" charset="0"/>
              </a:rPr>
              <a:t>PROJECT             PROGRESS             </a:t>
            </a:r>
            <a:r>
              <a:rPr lang="en-US" sz="1600">
                <a:latin typeface="Calibri" charset="0"/>
              </a:rPr>
              <a:t>APPROACH</a:t>
            </a:r>
            <a:r>
              <a:rPr lang="en-US" sz="1600">
                <a:solidFill>
                  <a:srgbClr val="D0D0D0"/>
                </a:solidFill>
                <a:latin typeface="Calibri" charset="0"/>
              </a:rPr>
              <a:t>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42672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57150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a:t>
            </a:r>
            <a:r>
              <a:rPr lang="en-US" sz="1600">
                <a:solidFill>
                  <a:srgbClr val="D0D0D0"/>
                </a:solidFill>
                <a:latin typeface="Calibri" charset="0"/>
              </a:rPr>
              <a:t>PROJECT             PROGRESS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latin typeface="Calibri" charset="0"/>
              </a:rPr>
              <a:t>TEAM             </a:t>
            </a:r>
            <a:r>
              <a:rPr lang="en-US" sz="1600">
                <a:solidFill>
                  <a:srgbClr val="D0D0D0"/>
                </a:solidFill>
                <a:latin typeface="Calibri" charset="0"/>
              </a:rPr>
              <a:t>PROJECT             PROGRESS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a:off x="4572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flipV="1">
            <a:off x="12954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PROJECT</a:t>
            </a:r>
            <a:r>
              <a:rPr lang="en-US" sz="1600">
                <a:solidFill>
                  <a:srgbClr val="D0D0D0"/>
                </a:solidFill>
                <a:latin typeface="Calibri" charset="0"/>
              </a:rPr>
              <a:t>             PROGRESS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flipV="1">
            <a:off x="1447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a:off x="26670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D7FB63-B8F1-DD40-8806-7C1523B87D3A}" type="slidenum">
              <a:rPr lang="en-US" smtClean="0"/>
              <a:pPr/>
              <a:t>‹#›</a:t>
            </a:fld>
            <a:endParaRPr lang="en-US"/>
          </a:p>
        </p:txBody>
      </p:sp>
    </p:spTree>
    <p:extLst>
      <p:ext uri="{BB962C8B-B14F-4D97-AF65-F5344CB8AC3E}">
        <p14:creationId xmlns:p14="http://schemas.microsoft.com/office/powerpoint/2010/main" val="1264549523"/>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1" name="Picture 37" descr="trial_logo_argo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 y="6432550"/>
            <a:ext cx="1828800" cy="273050"/>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533400" y="685800"/>
            <a:ext cx="80772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533400" y="1447800"/>
            <a:ext cx="8077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Rectangle 6"/>
          <p:cNvSpPr>
            <a:spLocks noGrp="1" noChangeArrowheads="1"/>
          </p:cNvSpPr>
          <p:nvPr>
            <p:ph type="sldNum" sz="quarter" idx="4"/>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A4D7FB63-B8F1-DD40-8806-7C1523B87D3A}" type="slidenum">
              <a:rPr lang="en-US" smtClean="0"/>
              <a:pPr/>
              <a:t>‹#›</a:t>
            </a:fld>
            <a:endParaRPr lang="en-US" dirty="0"/>
          </a:p>
        </p:txBody>
      </p:sp>
      <p:sp>
        <p:nvSpPr>
          <p:cNvPr id="1031" name="Text Box 7"/>
          <p:cNvSpPr txBox="1">
            <a:spLocks noChangeArrowheads="1"/>
          </p:cNvSpPr>
          <p:nvPr/>
        </p:nvSpPr>
        <p:spPr bwMode="auto">
          <a:xfrm>
            <a:off x="609600" y="76200"/>
            <a:ext cx="79248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spcBef>
                <a:spcPct val="50000"/>
              </a:spcBef>
            </a:pPr>
            <a:r>
              <a:rPr lang="en-US" sz="1600">
                <a:solidFill>
                  <a:srgbClr val="D0D0D0"/>
                </a:solidFill>
                <a:latin typeface="Calibri" charset="0"/>
              </a:rPr>
              <a:t>TEAM</a:t>
            </a:r>
            <a:r>
              <a:rPr lang="en-US" sz="1600">
                <a:latin typeface="Calibri" charset="0"/>
              </a:rPr>
              <a:t>             </a:t>
            </a:r>
            <a:r>
              <a:rPr lang="en-US" sz="1600">
                <a:solidFill>
                  <a:srgbClr val="D0D0D0"/>
                </a:solidFill>
                <a:latin typeface="Calibri" charset="0"/>
              </a:rPr>
              <a:t>PROJECT             </a:t>
            </a:r>
            <a:r>
              <a:rPr lang="en-US" sz="1600">
                <a:latin typeface="Calibri" charset="0"/>
              </a:rPr>
              <a:t>PROGRESS</a:t>
            </a:r>
            <a:r>
              <a:rPr lang="en-US" sz="1600">
                <a:solidFill>
                  <a:srgbClr val="D0D0D0"/>
                </a:solidFill>
                <a:latin typeface="Calibri" charset="0"/>
              </a:rPr>
              <a:t>             APPROACH             LESSONS             ROADMAP</a:t>
            </a:r>
          </a:p>
        </p:txBody>
      </p:sp>
      <p:sp>
        <p:nvSpPr>
          <p:cNvPr id="1032" name="Line 8"/>
          <p:cNvSpPr>
            <a:spLocks noChangeShapeType="1"/>
          </p:cNvSpPr>
          <p:nvPr/>
        </p:nvSpPr>
        <p:spPr bwMode="auto">
          <a:xfrm>
            <a:off x="152400" y="381000"/>
            <a:ext cx="86868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Line 9"/>
          <p:cNvSpPr>
            <a:spLocks noChangeShapeType="1"/>
          </p:cNvSpPr>
          <p:nvPr/>
        </p:nvSpPr>
        <p:spPr bwMode="auto">
          <a:xfrm>
            <a:off x="533400" y="76200"/>
            <a:ext cx="8458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4" name="Line 10"/>
          <p:cNvSpPr>
            <a:spLocks noChangeShapeType="1"/>
          </p:cNvSpPr>
          <p:nvPr/>
        </p:nvSpPr>
        <p:spPr bwMode="auto">
          <a:xfrm>
            <a:off x="457200" y="838200"/>
            <a:ext cx="1588" cy="990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5" name="Line 11"/>
          <p:cNvSpPr>
            <a:spLocks noChangeShapeType="1"/>
          </p:cNvSpPr>
          <p:nvPr/>
        </p:nvSpPr>
        <p:spPr bwMode="auto">
          <a:xfrm>
            <a:off x="304800" y="1219200"/>
            <a:ext cx="48768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7" name="Line 13"/>
          <p:cNvSpPr>
            <a:spLocks noChangeShapeType="1"/>
          </p:cNvSpPr>
          <p:nvPr/>
        </p:nvSpPr>
        <p:spPr bwMode="auto">
          <a:xfrm>
            <a:off x="76200" y="6400800"/>
            <a:ext cx="2743200" cy="1588"/>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8" name="Line 14"/>
          <p:cNvSpPr>
            <a:spLocks noChangeShapeType="1"/>
          </p:cNvSpPr>
          <p:nvPr/>
        </p:nvSpPr>
        <p:spPr bwMode="auto">
          <a:xfrm>
            <a:off x="76200" y="6705600"/>
            <a:ext cx="86106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9" name="Line 15"/>
          <p:cNvSpPr>
            <a:spLocks noChangeShapeType="1"/>
          </p:cNvSpPr>
          <p:nvPr/>
        </p:nvSpPr>
        <p:spPr bwMode="auto">
          <a:xfrm>
            <a:off x="230188"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0" name="Line 16"/>
          <p:cNvSpPr>
            <a:spLocks noChangeShapeType="1"/>
          </p:cNvSpPr>
          <p:nvPr/>
        </p:nvSpPr>
        <p:spPr bwMode="auto">
          <a:xfrm>
            <a:off x="76200" y="6324600"/>
            <a:ext cx="2362200" cy="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1" name="Line 17"/>
          <p:cNvSpPr>
            <a:spLocks noChangeShapeType="1"/>
          </p:cNvSpPr>
          <p:nvPr/>
        </p:nvSpPr>
        <p:spPr bwMode="auto">
          <a:xfrm>
            <a:off x="76200" y="6781800"/>
            <a:ext cx="8001000" cy="3175"/>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2" name="Line 18"/>
          <p:cNvSpPr>
            <a:spLocks noChangeShapeType="1"/>
          </p:cNvSpPr>
          <p:nvPr/>
        </p:nvSpPr>
        <p:spPr bwMode="auto">
          <a:xfrm>
            <a:off x="8534400" y="6248400"/>
            <a:ext cx="0"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3" name="Line 19"/>
          <p:cNvSpPr>
            <a:spLocks noChangeShapeType="1"/>
          </p:cNvSpPr>
          <p:nvPr/>
        </p:nvSpPr>
        <p:spPr bwMode="auto">
          <a:xfrm>
            <a:off x="8001000" y="6477000"/>
            <a:ext cx="0" cy="3048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48" name="Line 24"/>
          <p:cNvSpPr>
            <a:spLocks noChangeShapeType="1"/>
          </p:cNvSpPr>
          <p:nvPr/>
        </p:nvSpPr>
        <p:spPr bwMode="auto">
          <a:xfrm>
            <a:off x="4572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0" name="Line 26"/>
          <p:cNvSpPr>
            <a:spLocks noChangeShapeType="1"/>
          </p:cNvSpPr>
          <p:nvPr/>
        </p:nvSpPr>
        <p:spPr bwMode="auto">
          <a:xfrm>
            <a:off x="2819400" y="228600"/>
            <a:ext cx="1588"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3" name="Line 29"/>
          <p:cNvSpPr>
            <a:spLocks noChangeShapeType="1"/>
          </p:cNvSpPr>
          <p:nvPr/>
        </p:nvSpPr>
        <p:spPr bwMode="auto">
          <a:xfrm>
            <a:off x="58674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6" name="Line 32"/>
          <p:cNvSpPr>
            <a:spLocks noChangeShapeType="1"/>
          </p:cNvSpPr>
          <p:nvPr/>
        </p:nvSpPr>
        <p:spPr bwMode="auto">
          <a:xfrm>
            <a:off x="8686800" y="228600"/>
            <a:ext cx="0" cy="2286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7" name="Line 33"/>
          <p:cNvSpPr>
            <a:spLocks noChangeShapeType="1"/>
          </p:cNvSpPr>
          <p:nvPr/>
        </p:nvSpPr>
        <p:spPr bwMode="auto">
          <a:xfrm>
            <a:off x="1447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59" name="Line 35"/>
          <p:cNvSpPr>
            <a:spLocks noChangeShapeType="1"/>
          </p:cNvSpPr>
          <p:nvPr/>
        </p:nvSpPr>
        <p:spPr bwMode="auto">
          <a:xfrm>
            <a:off x="42672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0" name="Line 36"/>
          <p:cNvSpPr>
            <a:spLocks noChangeShapeType="1"/>
          </p:cNvSpPr>
          <p:nvPr/>
        </p:nvSpPr>
        <p:spPr bwMode="auto">
          <a:xfrm>
            <a:off x="7162800" y="-228600"/>
            <a:ext cx="1588" cy="533400"/>
          </a:xfrm>
          <a:prstGeom prst="line">
            <a:avLst/>
          </a:prstGeom>
          <a:noFill/>
          <a:ln w="381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62" name="AutoShape 38"/>
          <p:cNvSpPr>
            <a:spLocks noChangeArrowheads="1"/>
          </p:cNvSpPr>
          <p:nvPr/>
        </p:nvSpPr>
        <p:spPr bwMode="auto">
          <a:xfrm>
            <a:off x="2819400" y="2286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
        <p:nvSpPr>
          <p:cNvPr id="1063" name="AutoShape 39"/>
          <p:cNvSpPr>
            <a:spLocks noChangeArrowheads="1"/>
          </p:cNvSpPr>
          <p:nvPr/>
        </p:nvSpPr>
        <p:spPr bwMode="auto">
          <a:xfrm flipH="1" flipV="1">
            <a:off x="4114800" y="76200"/>
            <a:ext cx="152400" cy="152400"/>
          </a:xfrm>
          <a:prstGeom prst="rtTriangle">
            <a:avLst/>
          </a:prstGeom>
          <a:solidFill>
            <a:schemeClr val="folHlink"/>
          </a:solidFill>
          <a:ln w="3810">
            <a:solidFill>
              <a:schemeClr val="tx1"/>
            </a:solidFill>
            <a:miter lim="800000"/>
            <a:headEnd/>
            <a:tailEnd/>
          </a:ln>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hf hdr="0" ftr="0" dt="0"/>
  <p:txStyles>
    <p:titleStyle>
      <a:lvl1pPr algn="l" rtl="0" eaLnBrk="1" fontAlgn="base" hangingPunct="1">
        <a:spcBef>
          <a:spcPct val="0"/>
        </a:spcBef>
        <a:spcAft>
          <a:spcPct val="0"/>
        </a:spcAft>
        <a:defRPr sz="2600">
          <a:solidFill>
            <a:schemeClr val="tx2"/>
          </a:solidFill>
          <a:latin typeface="+mj-lt"/>
          <a:ea typeface="+mj-ea"/>
          <a:cs typeface="+mj-cs"/>
        </a:defRPr>
      </a:lvl1pPr>
      <a:lvl2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2pPr>
      <a:lvl3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3pPr>
      <a:lvl4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4pPr>
      <a:lvl5pPr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5pPr>
      <a:lvl6pPr marL="4572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6pPr>
      <a:lvl7pPr marL="9144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7pPr>
      <a:lvl8pPr marL="13716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8pPr>
      <a:lvl9pPr marL="1828800" algn="l" rtl="0" eaLnBrk="1" fontAlgn="base" hangingPunct="1">
        <a:spcBef>
          <a:spcPct val="0"/>
        </a:spcBef>
        <a:spcAft>
          <a:spcPct val="0"/>
        </a:spcAft>
        <a:defRPr sz="2600">
          <a:solidFill>
            <a:schemeClr val="tx2"/>
          </a:solidFill>
          <a:latin typeface="Calibri" charset="0"/>
          <a:ea typeface="ＭＳ Ｐゴシック" charset="0"/>
          <a:cs typeface="ＭＳ Ｐゴシック"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sz="20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a:spLocks noChangeArrowheads="1"/>
          </p:cNvSpPr>
          <p:nvPr/>
        </p:nvSpPr>
        <p:spPr bwMode="auto">
          <a:xfrm>
            <a:off x="125413" y="685800"/>
            <a:ext cx="43688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dirty="0">
                <a:latin typeface="Calibri"/>
                <a:cs typeface="Calibri"/>
              </a:rPr>
              <a:t>OpenADR 2.0 Multiple Transport</a:t>
            </a:r>
          </a:p>
          <a:p>
            <a:pPr eaLnBrk="1" hangingPunct="1"/>
            <a:r>
              <a:rPr lang="en-US" sz="2400" dirty="0">
                <a:latin typeface="Calibri"/>
                <a:cs typeface="Calibri"/>
              </a:rPr>
              <a:t>Reference Architecture </a:t>
            </a:r>
          </a:p>
        </p:txBody>
      </p:sp>
      <p:sp>
        <p:nvSpPr>
          <p:cNvPr id="5" name="Title 1"/>
          <p:cNvSpPr txBox="1">
            <a:spLocks/>
          </p:cNvSpPr>
          <p:nvPr/>
        </p:nvSpPr>
        <p:spPr>
          <a:xfrm>
            <a:off x="4267200" y="2293938"/>
            <a:ext cx="4267200" cy="12001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Calibri"/>
                <a:cs typeface="Calibri"/>
              </a:rPr>
              <a:t>Summer 2012 EOSP</a:t>
            </a:r>
            <a:br>
              <a:rPr lang="en-US" sz="3600" dirty="0" smtClean="0">
                <a:latin typeface="Calibri"/>
                <a:cs typeface="Calibri"/>
              </a:rPr>
            </a:br>
            <a:r>
              <a:rPr lang="en-US" sz="3600" dirty="0" smtClean="0">
                <a:latin typeface="Calibri"/>
                <a:cs typeface="Calibri"/>
              </a:rPr>
              <a:t>Argonauts Team</a:t>
            </a:r>
            <a:endParaRPr lang="en-US" sz="3600" dirty="0">
              <a:latin typeface="Calibri"/>
              <a:cs typeface="Calibri"/>
            </a:endParaRPr>
          </a:p>
        </p:txBody>
      </p:sp>
      <p:sp>
        <p:nvSpPr>
          <p:cNvPr id="6" name="TextBox 1"/>
          <p:cNvSpPr txBox="1">
            <a:spLocks noChangeArrowheads="1"/>
          </p:cNvSpPr>
          <p:nvPr/>
        </p:nvSpPr>
        <p:spPr bwMode="auto">
          <a:xfrm>
            <a:off x="5486400" y="3733800"/>
            <a:ext cx="263520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eaLnBrk="1" hangingPunct="1">
              <a:defRPr sz="2000" b="1">
                <a:latin typeface="+mn-lt"/>
              </a:defRPr>
            </a:lvl1pPr>
            <a:lvl2pPr marL="742950" indent="-285750">
              <a:defRPr sz="2000"/>
            </a:lvl2pPr>
            <a:lvl3pPr marL="1143000" indent="-228600">
              <a:defRPr sz="2000"/>
            </a:lvl3pPr>
            <a:lvl4pPr marL="1600200" indent="-228600">
              <a:defRPr sz="2000"/>
            </a:lvl4pPr>
            <a:lvl5pPr marL="2057400" indent="-228600">
              <a:defRPr sz="2000"/>
            </a:lvl5pPr>
            <a:lvl6pPr marL="2514600" indent="-228600" algn="ctr" eaLnBrk="0" fontAlgn="base" hangingPunct="0">
              <a:spcBef>
                <a:spcPct val="50000"/>
              </a:spcBef>
              <a:spcAft>
                <a:spcPct val="0"/>
              </a:spcAft>
              <a:defRPr sz="2000"/>
            </a:lvl6pPr>
            <a:lvl7pPr marL="2971800" indent="-228600" algn="ctr" eaLnBrk="0" fontAlgn="base" hangingPunct="0">
              <a:spcBef>
                <a:spcPct val="50000"/>
              </a:spcBef>
              <a:spcAft>
                <a:spcPct val="0"/>
              </a:spcAft>
              <a:defRPr sz="2000"/>
            </a:lvl7pPr>
            <a:lvl8pPr marL="3429000" indent="-228600" algn="ctr" eaLnBrk="0" fontAlgn="base" hangingPunct="0">
              <a:spcBef>
                <a:spcPct val="50000"/>
              </a:spcBef>
              <a:spcAft>
                <a:spcPct val="0"/>
              </a:spcAft>
              <a:defRPr sz="2000"/>
            </a:lvl8pPr>
            <a:lvl9pPr marL="3886200" indent="-228600" algn="ctr" eaLnBrk="0" fontAlgn="base" hangingPunct="0">
              <a:spcBef>
                <a:spcPct val="50000"/>
              </a:spcBef>
              <a:spcAft>
                <a:spcPct val="0"/>
              </a:spcAft>
              <a:defRPr sz="2000"/>
            </a:lvl9pPr>
          </a:lstStyle>
          <a:p>
            <a:r>
              <a:rPr lang="en-US" dirty="0"/>
              <a:t>Presented by</a:t>
            </a:r>
          </a:p>
          <a:p>
            <a:r>
              <a:rPr lang="en-US" b="0" dirty="0" smtClean="0"/>
              <a:t>Siddharth Subramanian</a:t>
            </a:r>
            <a:endParaRPr lang="en-US" b="0" dirty="0"/>
          </a:p>
          <a:p>
            <a:r>
              <a:rPr lang="en-US" b="0" dirty="0" smtClean="0"/>
              <a:t>Matthew Lenzo</a:t>
            </a:r>
            <a:endParaRPr lang="en-US" b="0" dirty="0"/>
          </a:p>
          <a:p>
            <a:r>
              <a:rPr lang="en-US" dirty="0"/>
              <a:t> </a:t>
            </a:r>
          </a:p>
        </p:txBody>
      </p:sp>
      <p:pic>
        <p:nvPicPr>
          <p:cNvPr id="7"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6019800"/>
            <a:ext cx="27432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66794" y="5791200"/>
            <a:ext cx="267335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lide Number Placeholder 11"/>
          <p:cNvSpPr>
            <a:spLocks noGrp="1"/>
          </p:cNvSpPr>
          <p:nvPr>
            <p:ph type="sldNum" sz="quarter" idx="12"/>
          </p:nvPr>
        </p:nvSpPr>
        <p:spPr/>
        <p:txBody>
          <a:bodyPr/>
          <a:lstStyle/>
          <a:p>
            <a:fld id="{8BE75BF4-F827-664A-A667-67002CB07057}" type="slidenum">
              <a:rPr lang="en-US" smtClean="0"/>
              <a:pPr/>
              <a:t>1</a:t>
            </a:fld>
            <a:endParaRPr lang="en-US"/>
          </a:p>
        </p:txBody>
      </p:sp>
    </p:spTree>
    <p:extLst>
      <p:ext uri="{BB962C8B-B14F-4D97-AF65-F5344CB8AC3E}">
        <p14:creationId xmlns:p14="http://schemas.microsoft.com/office/powerpoint/2010/main" val="5612502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Strategy</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589250902"/>
              </p:ext>
            </p:extLst>
          </p:nvPr>
        </p:nvGraphicFramePr>
        <p:xfrm>
          <a:off x="533400" y="1676400"/>
          <a:ext cx="8218488" cy="4230694"/>
        </p:xfrm>
        <a:graphic>
          <a:graphicData uri="http://schemas.openxmlformats.org/drawingml/2006/table">
            <a:tbl>
              <a:tblPr/>
              <a:tblGrid>
                <a:gridCol w="514350"/>
                <a:gridCol w="512763"/>
                <a:gridCol w="514350"/>
                <a:gridCol w="512762"/>
                <a:gridCol w="514350"/>
                <a:gridCol w="512763"/>
                <a:gridCol w="514350"/>
                <a:gridCol w="514350"/>
                <a:gridCol w="512762"/>
                <a:gridCol w="514350"/>
                <a:gridCol w="512763"/>
                <a:gridCol w="522287"/>
                <a:gridCol w="504825"/>
                <a:gridCol w="514350"/>
                <a:gridCol w="512763"/>
                <a:gridCol w="514350"/>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Sep</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Oct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Nov</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Dec</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Jan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Feb</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Mar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Apr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May</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Jun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Jul</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Aug</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Sep</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Oct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Nov</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rPr>
                        <a:t>Dec</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5334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1</a:t>
            </a:r>
            <a:r>
              <a:rPr lang="en-US" sz="1600" b="1" baseline="30000" dirty="0"/>
              <a:t>st</a:t>
            </a:r>
            <a:r>
              <a:rPr lang="en-US" sz="1600" b="1" dirty="0"/>
              <a:t> </a:t>
            </a:r>
            <a:r>
              <a:rPr lang="en-US" sz="1600" b="1" dirty="0" smtClean="0"/>
              <a:t>Semester - 2011 </a:t>
            </a:r>
            <a:endParaRPr lang="en-US" sz="1600" b="1" dirty="0"/>
          </a:p>
        </p:txBody>
      </p:sp>
      <p:sp>
        <p:nvSpPr>
          <p:cNvPr id="8" name="Rectangle 7"/>
          <p:cNvSpPr/>
          <p:nvPr/>
        </p:nvSpPr>
        <p:spPr>
          <a:xfrm>
            <a:off x="25908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2</a:t>
            </a:r>
            <a:r>
              <a:rPr lang="en-US" sz="1600" b="1" baseline="30000" dirty="0"/>
              <a:t>nd</a:t>
            </a:r>
            <a:r>
              <a:rPr lang="en-US" sz="1600" b="1" dirty="0"/>
              <a:t> </a:t>
            </a:r>
            <a:r>
              <a:rPr lang="en-US" sz="1600" b="1" dirty="0" smtClean="0"/>
              <a:t>Semester - 2012</a:t>
            </a:r>
            <a:endParaRPr lang="en-US" sz="1600" b="1" dirty="0"/>
          </a:p>
        </p:txBody>
      </p:sp>
      <p:sp>
        <p:nvSpPr>
          <p:cNvPr id="9" name="Rectangle 8"/>
          <p:cNvSpPr/>
          <p:nvPr/>
        </p:nvSpPr>
        <p:spPr>
          <a:xfrm>
            <a:off x="4648200" y="1295400"/>
            <a:ext cx="2057400"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3</a:t>
            </a:r>
            <a:r>
              <a:rPr lang="en-US" sz="1600" b="1" baseline="30000" dirty="0"/>
              <a:t>rd</a:t>
            </a:r>
            <a:r>
              <a:rPr lang="en-US" sz="1600" b="1" dirty="0"/>
              <a:t> </a:t>
            </a:r>
            <a:r>
              <a:rPr lang="en-US" sz="1600" b="1" dirty="0" smtClean="0"/>
              <a:t>Semester - 2012</a:t>
            </a:r>
            <a:endParaRPr lang="en-US" sz="1600" b="1" dirty="0"/>
          </a:p>
        </p:txBody>
      </p:sp>
      <p:sp>
        <p:nvSpPr>
          <p:cNvPr id="10" name="Rectangle 9"/>
          <p:cNvSpPr/>
          <p:nvPr/>
        </p:nvSpPr>
        <p:spPr>
          <a:xfrm>
            <a:off x="6705600" y="1295400"/>
            <a:ext cx="2057400" cy="366712"/>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a:t>4</a:t>
            </a:r>
            <a:r>
              <a:rPr lang="en-US" sz="1600" b="1" baseline="30000" dirty="0"/>
              <a:t>th</a:t>
            </a:r>
            <a:r>
              <a:rPr lang="en-US" sz="1600" b="1" dirty="0"/>
              <a:t> </a:t>
            </a:r>
            <a:r>
              <a:rPr lang="en-US" sz="1600" b="1" dirty="0" smtClean="0"/>
              <a:t>Semester - 2012</a:t>
            </a:r>
            <a:endParaRPr lang="en-US" sz="1600" b="1" dirty="0"/>
          </a:p>
        </p:txBody>
      </p:sp>
      <p:sp>
        <p:nvSpPr>
          <p:cNvPr id="12" name="AutoShape 48"/>
          <p:cNvSpPr>
            <a:spLocks noChangeArrowheads="1"/>
          </p:cNvSpPr>
          <p:nvPr/>
        </p:nvSpPr>
        <p:spPr bwMode="auto">
          <a:xfrm>
            <a:off x="485775"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13" name="TextBox 48"/>
          <p:cNvSpPr txBox="1">
            <a:spLocks noChangeArrowheads="1"/>
          </p:cNvSpPr>
          <p:nvPr/>
        </p:nvSpPr>
        <p:spPr bwMode="auto">
          <a:xfrm>
            <a:off x="449263" y="4927024"/>
            <a:ext cx="748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Kickoff</a:t>
            </a:r>
          </a:p>
          <a:p>
            <a:pPr eaLnBrk="1" hangingPunct="1"/>
            <a:r>
              <a:rPr lang="en-US" sz="1600" dirty="0">
                <a:latin typeface="Calibri"/>
                <a:cs typeface="Calibri"/>
              </a:rPr>
              <a:t>Sep 23</a:t>
            </a:r>
          </a:p>
        </p:txBody>
      </p:sp>
      <p:cxnSp>
        <p:nvCxnSpPr>
          <p:cNvPr id="14" name="Straight Connector 13"/>
          <p:cNvCxnSpPr>
            <a:cxnSpLocks noChangeShapeType="1"/>
          </p:cNvCxnSpPr>
          <p:nvPr/>
        </p:nvCxnSpPr>
        <p:spPr bwMode="auto">
          <a:xfrm>
            <a:off x="2590800" y="1636713"/>
            <a:ext cx="13649" cy="4270381"/>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flipH="1">
            <a:off x="4648200"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Connector 17"/>
          <p:cNvCxnSpPr>
            <a:cxnSpLocks noChangeShapeType="1"/>
          </p:cNvCxnSpPr>
          <p:nvPr/>
        </p:nvCxnSpPr>
        <p:spPr bwMode="auto">
          <a:xfrm flipH="1">
            <a:off x="6700044"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 name="Rectangle 19"/>
          <p:cNvSpPr/>
          <p:nvPr/>
        </p:nvSpPr>
        <p:spPr>
          <a:xfrm>
            <a:off x="557552" y="2362200"/>
            <a:ext cx="2701925" cy="709613"/>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p>
            <a:pPr>
              <a:defRPr/>
            </a:pPr>
            <a:r>
              <a:rPr lang="en-US" sz="1400" b="1" dirty="0">
                <a:solidFill>
                  <a:schemeClr val="tx1"/>
                </a:solidFill>
              </a:rPr>
              <a:t>Identify, </a:t>
            </a:r>
            <a:r>
              <a:rPr lang="en-US" sz="1400" b="1" dirty="0" smtClean="0">
                <a:solidFill>
                  <a:schemeClr val="tx1"/>
                </a:solidFill>
              </a:rPr>
              <a:t>define, and refine </a:t>
            </a:r>
            <a:r>
              <a:rPr lang="en-US" sz="1400" b="1" dirty="0">
                <a:solidFill>
                  <a:schemeClr val="tx1"/>
                </a:solidFill>
              </a:rPr>
              <a:t>architectural drivers in iterative manner</a:t>
            </a:r>
          </a:p>
        </p:txBody>
      </p:sp>
      <p:sp>
        <p:nvSpPr>
          <p:cNvPr id="22" name="AutoShape 48"/>
          <p:cNvSpPr>
            <a:spLocks noChangeArrowheads="1"/>
          </p:cNvSpPr>
          <p:nvPr/>
        </p:nvSpPr>
        <p:spPr bwMode="auto">
          <a:xfrm>
            <a:off x="2438400"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3" name="TextBox 54"/>
          <p:cNvSpPr txBox="1">
            <a:spLocks noChangeArrowheads="1"/>
          </p:cNvSpPr>
          <p:nvPr/>
        </p:nvSpPr>
        <p:spPr bwMode="auto">
          <a:xfrm>
            <a:off x="1928813" y="5130224"/>
            <a:ext cx="5973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a:latin typeface="Calibri"/>
                <a:cs typeface="Calibri"/>
              </a:rPr>
              <a:t>SOW</a:t>
            </a:r>
          </a:p>
        </p:txBody>
      </p:sp>
      <p:sp>
        <p:nvSpPr>
          <p:cNvPr id="25" name="AutoShape 48"/>
          <p:cNvSpPr>
            <a:spLocks noChangeArrowheads="1"/>
          </p:cNvSpPr>
          <p:nvPr/>
        </p:nvSpPr>
        <p:spPr bwMode="auto">
          <a:xfrm>
            <a:off x="3124200"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6" name="TextBox 1"/>
          <p:cNvSpPr txBox="1">
            <a:spLocks noChangeArrowheads="1"/>
          </p:cNvSpPr>
          <p:nvPr/>
        </p:nvSpPr>
        <p:spPr bwMode="auto">
          <a:xfrm>
            <a:off x="2667000" y="4977824"/>
            <a:ext cx="1017814"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Protocol Selection </a:t>
            </a:r>
            <a:endParaRPr lang="en-US" sz="1600" dirty="0">
              <a:latin typeface="Calibri"/>
              <a:cs typeface="Calibri"/>
            </a:endParaRPr>
          </a:p>
        </p:txBody>
      </p:sp>
      <p:sp>
        <p:nvSpPr>
          <p:cNvPr id="27" name="TextBox 21"/>
          <p:cNvSpPr txBox="1">
            <a:spLocks noChangeArrowheads="1"/>
          </p:cNvSpPr>
          <p:nvPr/>
        </p:nvSpPr>
        <p:spPr bwMode="auto">
          <a:xfrm>
            <a:off x="3259476" y="3276600"/>
            <a:ext cx="2379323" cy="11064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en-US" sz="1400" b="1" dirty="0" smtClean="0"/>
              <a:t>Create and refine architecture iteratively through feedback and evaluation</a:t>
            </a:r>
          </a:p>
        </p:txBody>
      </p:sp>
      <p:sp>
        <p:nvSpPr>
          <p:cNvPr id="28" name="AutoShape 48"/>
          <p:cNvSpPr>
            <a:spLocks noChangeArrowheads="1"/>
          </p:cNvSpPr>
          <p:nvPr/>
        </p:nvSpPr>
        <p:spPr bwMode="auto">
          <a:xfrm>
            <a:off x="4490244" y="5503286"/>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29" name="TextBox 22"/>
          <p:cNvSpPr txBox="1">
            <a:spLocks noChangeArrowheads="1"/>
          </p:cNvSpPr>
          <p:nvPr/>
        </p:nvSpPr>
        <p:spPr bwMode="auto">
          <a:xfrm>
            <a:off x="4038600" y="4977824"/>
            <a:ext cx="9144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ADD*</a:t>
            </a:r>
          </a:p>
          <a:p>
            <a:pPr eaLnBrk="1" hangingPunct="1"/>
            <a:r>
              <a:rPr lang="en-US" sz="1600" dirty="0" smtClean="0">
                <a:latin typeface="Calibri"/>
                <a:cs typeface="Calibri"/>
              </a:rPr>
              <a:t>V1.0</a:t>
            </a:r>
            <a:endParaRPr lang="en-US" sz="1600" dirty="0">
              <a:latin typeface="Calibri"/>
              <a:cs typeface="Calibri"/>
            </a:endParaRPr>
          </a:p>
        </p:txBody>
      </p:sp>
      <p:sp>
        <p:nvSpPr>
          <p:cNvPr id="31" name="TextBox 22"/>
          <p:cNvSpPr txBox="1">
            <a:spLocks noChangeArrowheads="1"/>
          </p:cNvSpPr>
          <p:nvPr/>
        </p:nvSpPr>
        <p:spPr bwMode="auto">
          <a:xfrm>
            <a:off x="5181600" y="4901624"/>
            <a:ext cx="1600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Core Implementation</a:t>
            </a:r>
          </a:p>
        </p:txBody>
      </p:sp>
      <p:sp>
        <p:nvSpPr>
          <p:cNvPr id="32" name="TextBox 21"/>
          <p:cNvSpPr txBox="1">
            <a:spLocks noChangeArrowheads="1"/>
          </p:cNvSpPr>
          <p:nvPr/>
        </p:nvSpPr>
        <p:spPr bwMode="auto">
          <a:xfrm>
            <a:off x="5181600" y="2362200"/>
            <a:ext cx="2057400" cy="8135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defRPr/>
            </a:pPr>
            <a:r>
              <a:rPr lang="en-US" sz="1400" b="1" dirty="0" smtClean="0"/>
              <a:t>Implement a prototype to qualitatively and quantitatively validate the architecture</a:t>
            </a:r>
          </a:p>
        </p:txBody>
      </p:sp>
      <p:grpSp>
        <p:nvGrpSpPr>
          <p:cNvPr id="4" name="Group 3"/>
          <p:cNvGrpSpPr/>
          <p:nvPr/>
        </p:nvGrpSpPr>
        <p:grpSpPr>
          <a:xfrm>
            <a:off x="7277100" y="5147846"/>
            <a:ext cx="1714500" cy="660240"/>
            <a:chOff x="6743700" y="5147846"/>
            <a:chExt cx="1714500" cy="660240"/>
          </a:xfrm>
        </p:grpSpPr>
        <p:sp>
          <p:nvSpPr>
            <p:cNvPr id="33" name="AutoShape 48"/>
            <p:cNvSpPr>
              <a:spLocks noChangeArrowheads="1"/>
            </p:cNvSpPr>
            <p:nvPr/>
          </p:nvSpPr>
          <p:spPr bwMode="auto">
            <a:xfrm>
              <a:off x="7048500" y="5503286"/>
              <a:ext cx="304800" cy="304800"/>
            </a:xfrm>
            <a:prstGeom prst="diamond">
              <a:avLst/>
            </a:prstGeom>
            <a:solidFill>
              <a:schemeClr val="bg2"/>
            </a:solidFill>
            <a:ln w="38100">
              <a:solidFill>
                <a:schemeClr val="tx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endParaRPr lang="en-US" sz="1600">
                <a:solidFill>
                  <a:srgbClr val="FFFFFF"/>
                </a:solidFill>
                <a:latin typeface="Calibri"/>
                <a:cs typeface="Calibri"/>
              </a:endParaRPr>
            </a:p>
          </p:txBody>
        </p:sp>
        <p:sp>
          <p:nvSpPr>
            <p:cNvPr id="34" name="TextBox 16"/>
            <p:cNvSpPr txBox="1">
              <a:spLocks noChangeArrowheads="1"/>
            </p:cNvSpPr>
            <p:nvPr/>
          </p:nvSpPr>
          <p:spPr bwMode="auto">
            <a:xfrm>
              <a:off x="6743700" y="5147846"/>
              <a:ext cx="17145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Prototype</a:t>
              </a:r>
              <a:endParaRPr lang="en-US" sz="1600" dirty="0">
                <a:latin typeface="Calibri"/>
                <a:cs typeface="Calibri"/>
              </a:endParaRPr>
            </a:p>
          </p:txBody>
        </p:sp>
      </p:grpSp>
      <p:sp>
        <p:nvSpPr>
          <p:cNvPr id="35" name="TextBox 21"/>
          <p:cNvSpPr txBox="1">
            <a:spLocks noChangeArrowheads="1"/>
          </p:cNvSpPr>
          <p:nvPr/>
        </p:nvSpPr>
        <p:spPr bwMode="auto">
          <a:xfrm>
            <a:off x="7271657" y="2362200"/>
            <a:ext cx="1485787" cy="813594"/>
          </a:xfrm>
          <a:prstGeom prst="rect">
            <a:avLst/>
          </a:prstGeom>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anchor="ctr"/>
          <a:lstStyle>
            <a:defPPr>
              <a:defRPr lang="en-US"/>
            </a:defPPr>
            <a:lvl1pPr>
              <a:defRPr sz="1200">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spcBef>
                <a:spcPts val="0"/>
              </a:spcBef>
              <a:defRPr/>
            </a:pPr>
            <a:r>
              <a:rPr lang="en-US" sz="1400" b="1" dirty="0" smtClean="0">
                <a:solidFill>
                  <a:srgbClr val="000000"/>
                </a:solidFill>
                <a:ea typeface="ＭＳ Ｐゴシック" pitchFamily="34" charset="-128"/>
              </a:rPr>
              <a:t>Transition activities,</a:t>
            </a:r>
          </a:p>
          <a:p>
            <a:pPr>
              <a:spcBef>
                <a:spcPts val="0"/>
              </a:spcBef>
              <a:defRPr/>
            </a:pPr>
            <a:r>
              <a:rPr lang="en-US" sz="1400" b="1" dirty="0" smtClean="0">
                <a:solidFill>
                  <a:srgbClr val="000000"/>
                </a:solidFill>
                <a:ea typeface="ＭＳ Ｐゴシック" pitchFamily="34" charset="-128"/>
              </a:rPr>
              <a:t>Postmortem</a:t>
            </a:r>
          </a:p>
        </p:txBody>
      </p:sp>
      <p:sp>
        <p:nvSpPr>
          <p:cNvPr id="37" name="TextBox 73"/>
          <p:cNvSpPr txBox="1">
            <a:spLocks noChangeArrowheads="1"/>
          </p:cNvSpPr>
          <p:nvPr/>
        </p:nvSpPr>
        <p:spPr bwMode="auto">
          <a:xfrm>
            <a:off x="7924800" y="5638800"/>
            <a:ext cx="1371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ADD*</a:t>
            </a:r>
          </a:p>
        </p:txBody>
      </p:sp>
      <p:sp>
        <p:nvSpPr>
          <p:cNvPr id="38" name="Down Arrow 37"/>
          <p:cNvSpPr>
            <a:spLocks noChangeArrowheads="1"/>
          </p:cNvSpPr>
          <p:nvPr/>
        </p:nvSpPr>
        <p:spPr bwMode="auto">
          <a:xfrm>
            <a:off x="6516628" y="1811238"/>
            <a:ext cx="366832" cy="550962"/>
          </a:xfrm>
          <a:prstGeom prst="downArrow">
            <a:avLst>
              <a:gd name="adj1" fmla="val 50000"/>
              <a:gd name="adj2" fmla="val 49970"/>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solidFill>
                <a:schemeClr val="tx1"/>
              </a:solidFill>
              <a:latin typeface="Arial" charset="0"/>
              <a:ea typeface="ＭＳ Ｐゴシック" charset="0"/>
              <a:cs typeface="ＭＳ Ｐゴシック" charset="0"/>
            </a:endParaRPr>
          </a:p>
        </p:txBody>
      </p:sp>
      <p:sp>
        <p:nvSpPr>
          <p:cNvPr id="17" name="TextBox 16"/>
          <p:cNvSpPr txBox="1"/>
          <p:nvPr/>
        </p:nvSpPr>
        <p:spPr>
          <a:xfrm>
            <a:off x="457200" y="5943600"/>
            <a:ext cx="3162300" cy="369332"/>
          </a:xfrm>
          <a:prstGeom prst="rect">
            <a:avLst/>
          </a:prstGeom>
          <a:noFill/>
          <a:ln>
            <a:noFill/>
          </a:ln>
        </p:spPr>
        <p:txBody>
          <a:bodyPr wrap="square" rtlCol="0">
            <a:spAutoFit/>
          </a:bodyPr>
          <a:lstStyle/>
          <a:p>
            <a:r>
              <a:rPr lang="en-US" sz="1800" dirty="0" smtClean="0">
                <a:latin typeface="+mn-lt"/>
              </a:rPr>
              <a:t>*Architecture Design Document</a:t>
            </a:r>
            <a:endParaRPr lang="en-US" sz="1800" dirty="0">
              <a:latin typeface="+mn-lt"/>
            </a:endParaRPr>
          </a:p>
        </p:txBody>
      </p:sp>
      <p:sp>
        <p:nvSpPr>
          <p:cNvPr id="3" name="Slide Number Placeholder 2"/>
          <p:cNvSpPr>
            <a:spLocks noGrp="1"/>
          </p:cNvSpPr>
          <p:nvPr>
            <p:ph type="sldNum" sz="quarter" idx="10"/>
          </p:nvPr>
        </p:nvSpPr>
        <p:spPr/>
        <p:txBody>
          <a:bodyPr/>
          <a:lstStyle/>
          <a:p>
            <a:fld id="{8BE75BF4-F827-664A-A667-67002CB07057}" type="slidenum">
              <a:rPr lang="en-US" smtClean="0"/>
              <a:pPr/>
              <a:t>10</a:t>
            </a:fld>
            <a:endParaRPr lang="en-US"/>
          </a:p>
        </p:txBody>
      </p:sp>
      <p:sp>
        <p:nvSpPr>
          <p:cNvPr id="40" name="AutoShape 48"/>
          <p:cNvSpPr>
            <a:spLocks noChangeArrowheads="1"/>
          </p:cNvSpPr>
          <p:nvPr/>
        </p:nvSpPr>
        <p:spPr bwMode="auto">
          <a:xfrm>
            <a:off x="4495800" y="4572000"/>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sp>
        <p:nvSpPr>
          <p:cNvPr id="42" name="TextBox 22"/>
          <p:cNvSpPr txBox="1">
            <a:spLocks noChangeArrowheads="1"/>
          </p:cNvSpPr>
          <p:nvPr/>
        </p:nvSpPr>
        <p:spPr bwMode="auto">
          <a:xfrm>
            <a:off x="3352800" y="43434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cxnSp>
        <p:nvCxnSpPr>
          <p:cNvPr id="19" name="Straight Connector 18"/>
          <p:cNvCxnSpPr>
            <a:cxnSpLocks noChangeShapeType="1"/>
          </p:cNvCxnSpPr>
          <p:nvPr/>
        </p:nvCxnSpPr>
        <p:spPr bwMode="auto">
          <a:xfrm flipH="1">
            <a:off x="8757444" y="1676399"/>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6" name="AutoShape 48"/>
          <p:cNvSpPr>
            <a:spLocks noChangeArrowheads="1"/>
          </p:cNvSpPr>
          <p:nvPr/>
        </p:nvSpPr>
        <p:spPr bwMode="auto">
          <a:xfrm>
            <a:off x="8610600" y="5503286"/>
            <a:ext cx="304800" cy="304800"/>
          </a:xfrm>
          <a:prstGeom prst="diamond">
            <a:avLst/>
          </a:prstGeom>
          <a:solidFill>
            <a:schemeClr val="bg2"/>
          </a:solidFill>
          <a:ln w="38100">
            <a:solidFill>
              <a:schemeClr val="tx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endParaRPr lang="en-US" sz="1600">
              <a:solidFill>
                <a:srgbClr val="FFFFFF"/>
              </a:solidFill>
              <a:latin typeface="Calibri"/>
              <a:cs typeface="Calibri"/>
            </a:endParaRPr>
          </a:p>
        </p:txBody>
      </p:sp>
      <p:sp>
        <p:nvSpPr>
          <p:cNvPr id="39" name="AutoShape 48"/>
          <p:cNvSpPr>
            <a:spLocks noChangeArrowheads="1"/>
          </p:cNvSpPr>
          <p:nvPr/>
        </p:nvSpPr>
        <p:spPr bwMode="auto">
          <a:xfrm>
            <a:off x="5524500" y="5514831"/>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41" name="AutoShape 48"/>
          <p:cNvSpPr>
            <a:spLocks noChangeArrowheads="1"/>
          </p:cNvSpPr>
          <p:nvPr/>
        </p:nvSpPr>
        <p:spPr bwMode="auto">
          <a:xfrm>
            <a:off x="6024253" y="4529554"/>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sp>
        <p:nvSpPr>
          <p:cNvPr id="48" name="Oval 47"/>
          <p:cNvSpPr/>
          <p:nvPr/>
        </p:nvSpPr>
        <p:spPr bwMode="auto">
          <a:xfrm>
            <a:off x="3174288" y="4139142"/>
            <a:ext cx="3455112" cy="932504"/>
          </a:xfrm>
          <a:prstGeom prst="ellipse">
            <a:avLst/>
          </a:prstGeom>
          <a:no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noFill/>
              <a:effectLst/>
              <a:latin typeface="Arial" charset="0"/>
              <a:ea typeface="ＭＳ Ｐゴシック" charset="0"/>
              <a:cs typeface="ＭＳ Ｐゴシック" charset="0"/>
            </a:endParaRPr>
          </a:p>
        </p:txBody>
      </p:sp>
      <p:sp>
        <p:nvSpPr>
          <p:cNvPr id="43" name="TextBox 22"/>
          <p:cNvSpPr txBox="1">
            <a:spLocks noChangeArrowheads="1"/>
          </p:cNvSpPr>
          <p:nvPr/>
        </p:nvSpPr>
        <p:spPr bwMode="auto">
          <a:xfrm>
            <a:off x="5105400" y="43434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grpSp>
        <p:nvGrpSpPr>
          <p:cNvPr id="5" name="Group 4"/>
          <p:cNvGrpSpPr/>
          <p:nvPr/>
        </p:nvGrpSpPr>
        <p:grpSpPr>
          <a:xfrm>
            <a:off x="6858000" y="4343400"/>
            <a:ext cx="1371600" cy="584775"/>
            <a:chOff x="7620000" y="4343400"/>
            <a:chExt cx="1371600" cy="584775"/>
          </a:xfrm>
        </p:grpSpPr>
        <p:sp>
          <p:nvSpPr>
            <p:cNvPr id="46" name="AutoShape 48"/>
            <p:cNvSpPr>
              <a:spLocks noChangeArrowheads="1"/>
            </p:cNvSpPr>
            <p:nvPr/>
          </p:nvSpPr>
          <p:spPr bwMode="auto">
            <a:xfrm>
              <a:off x="8602683" y="4581896"/>
              <a:ext cx="304800" cy="304800"/>
            </a:xfrm>
            <a:prstGeom prst="diamond">
              <a:avLst/>
            </a:prstGeom>
            <a:solidFill>
              <a:schemeClr val="bg2"/>
            </a:solidFill>
            <a:ln w="38100">
              <a:solidFill>
                <a:schemeClr val="tx1"/>
              </a:solidFill>
              <a:miter lim="800000"/>
              <a:headEnd/>
              <a:tailEnd/>
            </a:ln>
            <a:effectLst>
              <a:outerShdw blurRad="40000" dist="20000" dir="5400000" rotWithShape="0">
                <a:srgbClr val="808080">
                  <a:alpha val="37999"/>
                </a:srgbClr>
              </a:outerShdw>
            </a:effectLst>
          </p:spPr>
          <p:txBody>
            <a:bodyPr wrap="none" lIns="128588" tIns="65088" rIns="128588" bIns="65088" anchor="ctr"/>
            <a:lstStyle/>
            <a:p>
              <a:endParaRPr lang="en-US" sz="1600">
                <a:solidFill>
                  <a:srgbClr val="FFFFFF"/>
                </a:solidFill>
                <a:latin typeface="Calibri"/>
                <a:cs typeface="Calibri"/>
              </a:endParaRPr>
            </a:p>
          </p:txBody>
        </p:sp>
        <p:sp>
          <p:nvSpPr>
            <p:cNvPr id="49" name="TextBox 22"/>
            <p:cNvSpPr txBox="1">
              <a:spLocks noChangeArrowheads="1"/>
            </p:cNvSpPr>
            <p:nvPr/>
          </p:nvSpPr>
          <p:spPr bwMode="auto">
            <a:xfrm>
              <a:off x="7620000" y="43434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grpSp>
    </p:spTree>
    <p:extLst>
      <p:ext uri="{BB962C8B-B14F-4D97-AF65-F5344CB8AC3E}">
        <p14:creationId xmlns:p14="http://schemas.microsoft.com/office/powerpoint/2010/main" val="56806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7" grpId="0" animBg="1"/>
      <p:bldP spid="32" grpId="0" animBg="1"/>
      <p:bldP spid="35" grpId="0" animBg="1"/>
      <p:bldP spid="38" grpId="0" animBg="1"/>
      <p:bldP spid="4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Summer 2012 – Semester Goals</a:t>
            </a:r>
            <a:endParaRPr lang="en-US" dirty="0"/>
          </a:p>
        </p:txBody>
      </p:sp>
      <p:sp>
        <p:nvSpPr>
          <p:cNvPr id="3" name="Content Placeholder 2"/>
          <p:cNvSpPr>
            <a:spLocks noGrp="1"/>
          </p:cNvSpPr>
          <p:nvPr>
            <p:ph idx="1"/>
          </p:nvPr>
        </p:nvSpPr>
        <p:spPr/>
        <p:txBody>
          <a:bodyPr/>
          <a:lstStyle/>
          <a:p>
            <a:r>
              <a:rPr lang="en-US" sz="2400" dirty="0" smtClean="0"/>
              <a:t>To </a:t>
            </a:r>
            <a:r>
              <a:rPr lang="en-US" sz="2400" dirty="0"/>
              <a:t>p</a:t>
            </a:r>
            <a:r>
              <a:rPr lang="en-US" sz="2400" dirty="0" smtClean="0"/>
              <a:t>rove the high-priority quality attributes using a prototype.</a:t>
            </a:r>
          </a:p>
          <a:p>
            <a:r>
              <a:rPr lang="en-US" sz="2400" dirty="0"/>
              <a:t>To produce a </a:t>
            </a:r>
            <a:r>
              <a:rPr lang="en-US" sz="2400" dirty="0" smtClean="0"/>
              <a:t>Reference Implementation (RI) </a:t>
            </a:r>
            <a:r>
              <a:rPr lang="en-US" sz="2400" dirty="0"/>
              <a:t>at the end of the semester; where </a:t>
            </a:r>
            <a:r>
              <a:rPr lang="en-US" sz="2400" dirty="0" smtClean="0"/>
              <a:t>RI is </a:t>
            </a:r>
            <a:r>
              <a:rPr lang="en-US" sz="2400" dirty="0"/>
              <a:t>defined as the core architecture (APIs), one service, and the 3 selected protocols. </a:t>
            </a:r>
          </a:p>
          <a:p>
            <a:endParaRPr lang="en-US" sz="2400" dirty="0" smtClean="0"/>
          </a:p>
          <a:p>
            <a:endParaRPr lang="en-US" sz="2400" dirty="0" smtClean="0"/>
          </a:p>
          <a:p>
            <a:pPr marL="0" indent="0">
              <a:buNone/>
            </a:pPr>
            <a:endParaRPr lang="en-US" sz="2400" dirty="0"/>
          </a:p>
        </p:txBody>
      </p:sp>
      <p:pic>
        <p:nvPicPr>
          <p:cNvPr id="4" name="Picture 36" descr="1291472845_Tick.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801812"/>
            <a:ext cx="484188"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3" descr="1291472864_messagebox_warnin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85000" y="2971800"/>
            <a:ext cx="4826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p:cNvSpPr>
            <a:spLocks noGrp="1"/>
          </p:cNvSpPr>
          <p:nvPr>
            <p:ph type="sldNum" sz="quarter" idx="10"/>
          </p:nvPr>
        </p:nvSpPr>
        <p:spPr/>
        <p:txBody>
          <a:bodyPr/>
          <a:lstStyle/>
          <a:p>
            <a:fld id="{8BE75BF4-F827-664A-A667-67002CB07057}" type="slidenum">
              <a:rPr lang="en-US" smtClean="0"/>
              <a:pPr/>
              <a:t>11</a:t>
            </a:fld>
            <a:endParaRPr lang="en-US"/>
          </a:p>
        </p:txBody>
      </p:sp>
    </p:spTree>
    <p:extLst>
      <p:ext uri="{BB962C8B-B14F-4D97-AF65-F5344CB8AC3E}">
        <p14:creationId xmlns:p14="http://schemas.microsoft.com/office/powerpoint/2010/main" val="217774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Summer 2012 – </a:t>
            </a:r>
            <a:r>
              <a:rPr lang="en-US" dirty="0" smtClean="0"/>
              <a:t>Earned </a:t>
            </a:r>
            <a:r>
              <a:rPr lang="en-US" dirty="0" smtClean="0"/>
              <a:t>Value (EV) </a:t>
            </a:r>
            <a:r>
              <a:rPr lang="en-US" dirty="0" smtClean="0"/>
              <a:t>Chart</a:t>
            </a:r>
            <a:endParaRPr lang="en-US" dirty="0"/>
          </a:p>
        </p:txBody>
      </p:sp>
      <p:sp>
        <p:nvSpPr>
          <p:cNvPr id="3" name="Slide Number Placeholder 2"/>
          <p:cNvSpPr>
            <a:spLocks noGrp="1"/>
          </p:cNvSpPr>
          <p:nvPr>
            <p:ph type="sldNum" sz="quarter" idx="10"/>
          </p:nvPr>
        </p:nvSpPr>
        <p:spPr/>
        <p:txBody>
          <a:bodyPr/>
          <a:lstStyle/>
          <a:p>
            <a:fld id="{8BE75BF4-F827-664A-A667-67002CB07057}" type="slidenum">
              <a:rPr lang="en-US" smtClean="0"/>
              <a:pPr/>
              <a:t>12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307527220"/>
              </p:ext>
            </p:extLst>
          </p:nvPr>
        </p:nvGraphicFramePr>
        <p:xfrm>
          <a:off x="533400" y="1676400"/>
          <a:ext cx="8229600" cy="4230687"/>
        </p:xfrm>
        <a:graphic>
          <a:graphicData uri="http://schemas.openxmlformats.org/drawingml/2006/table">
            <a:tbl>
              <a:tblPr/>
              <a:tblGrid>
                <a:gridCol w="762000"/>
                <a:gridCol w="779463"/>
                <a:gridCol w="668337"/>
                <a:gridCol w="685800"/>
                <a:gridCol w="609600"/>
                <a:gridCol w="604838"/>
                <a:gridCol w="690562"/>
                <a:gridCol w="685800"/>
                <a:gridCol w="685800"/>
                <a:gridCol w="685800"/>
                <a:gridCol w="685800"/>
                <a:gridCol w="685800"/>
              </a:tblGrid>
              <a:tr h="6400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3</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4</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5</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6</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7</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8</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9</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10</a:t>
                      </a: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11</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Week</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ea typeface="ＭＳ Ｐゴシック" charset="0"/>
                          <a:cs typeface="ＭＳ Ｐゴシック" charset="0"/>
                        </a:rPr>
                        <a:t>12</a:t>
                      </a:r>
                      <a:endParaRPr kumimoji="0" lang="en-US" sz="1200" b="1" i="0" u="none" strike="noStrike" cap="none" normalizeH="0" baseline="0" dirty="0">
                        <a:ln>
                          <a:noFill/>
                        </a:ln>
                        <a:solidFill>
                          <a:srgbClr val="FFFFFF"/>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8085"/>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6D8D9"/>
                    </a:solidFill>
                  </a:tcPr>
                </a:tc>
              </a:tr>
              <a:tr h="5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31" marR="91431" marT="45713" marB="4571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DED"/>
                    </a:solidFill>
                  </a:tcPr>
                </a:tc>
              </a:tr>
            </a:tbl>
          </a:graphicData>
        </a:graphic>
      </p:graphicFrame>
      <p:sp>
        <p:nvSpPr>
          <p:cNvPr id="7" name="Rectangle 6"/>
          <p:cNvSpPr/>
          <p:nvPr/>
        </p:nvSpPr>
        <p:spPr>
          <a:xfrm>
            <a:off x="533400" y="1295400"/>
            <a:ext cx="1538844"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May </a:t>
            </a:r>
            <a:r>
              <a:rPr lang="en-US" sz="1600" b="1" dirty="0"/>
              <a:t>- 2012</a:t>
            </a:r>
          </a:p>
        </p:txBody>
      </p:sp>
      <p:sp>
        <p:nvSpPr>
          <p:cNvPr id="8" name="Rectangle 7"/>
          <p:cNvSpPr/>
          <p:nvPr/>
        </p:nvSpPr>
        <p:spPr>
          <a:xfrm>
            <a:off x="2072244" y="1295400"/>
            <a:ext cx="2575956"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June - </a:t>
            </a:r>
            <a:r>
              <a:rPr lang="en-US" sz="1600" b="1" dirty="0"/>
              <a:t>2012</a:t>
            </a:r>
          </a:p>
        </p:txBody>
      </p:sp>
      <p:sp>
        <p:nvSpPr>
          <p:cNvPr id="9" name="Rectangle 8"/>
          <p:cNvSpPr/>
          <p:nvPr/>
        </p:nvSpPr>
        <p:spPr>
          <a:xfrm>
            <a:off x="4648200" y="1295400"/>
            <a:ext cx="2737644" cy="381000"/>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July - </a:t>
            </a:r>
            <a:r>
              <a:rPr lang="en-US" sz="1600" b="1" dirty="0"/>
              <a:t>2012</a:t>
            </a:r>
          </a:p>
        </p:txBody>
      </p:sp>
      <p:sp>
        <p:nvSpPr>
          <p:cNvPr id="10" name="Rectangle 9"/>
          <p:cNvSpPr/>
          <p:nvPr/>
        </p:nvSpPr>
        <p:spPr>
          <a:xfrm>
            <a:off x="7385844" y="1309688"/>
            <a:ext cx="1377156" cy="366712"/>
          </a:xfrm>
          <a:prstGeom prst="rect">
            <a:avLst/>
          </a:prstGeom>
        </p:spPr>
        <p:style>
          <a:lnRef idx="0">
            <a:schemeClr val="dk1"/>
          </a:lnRef>
          <a:fillRef idx="3">
            <a:schemeClr val="dk1"/>
          </a:fillRef>
          <a:effectRef idx="3">
            <a:schemeClr val="dk1"/>
          </a:effectRef>
          <a:fontRef idx="minor">
            <a:schemeClr val="lt1"/>
          </a:fontRef>
        </p:style>
        <p:txBody>
          <a:bodyPr anchor="ctr"/>
          <a:lstStyle/>
          <a:p>
            <a:pPr algn="ctr">
              <a:defRPr/>
            </a:pPr>
            <a:r>
              <a:rPr lang="en-US" sz="1600" b="1" dirty="0" smtClean="0"/>
              <a:t>Aug - 2012</a:t>
            </a:r>
            <a:endParaRPr lang="en-US" sz="1600" b="1" dirty="0"/>
          </a:p>
        </p:txBody>
      </p:sp>
      <p:cxnSp>
        <p:nvCxnSpPr>
          <p:cNvPr id="13" name="Straight Connector 12"/>
          <p:cNvCxnSpPr>
            <a:cxnSpLocks noChangeShapeType="1"/>
          </p:cNvCxnSpPr>
          <p:nvPr/>
        </p:nvCxnSpPr>
        <p:spPr bwMode="auto">
          <a:xfrm>
            <a:off x="2072244" y="1705009"/>
            <a:ext cx="0" cy="4213766"/>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Straight Connector 13"/>
          <p:cNvCxnSpPr>
            <a:cxnSpLocks noChangeShapeType="1"/>
          </p:cNvCxnSpPr>
          <p:nvPr/>
        </p:nvCxnSpPr>
        <p:spPr bwMode="auto">
          <a:xfrm flipH="1">
            <a:off x="4648200"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flipH="1">
            <a:off x="7385844" y="1676400"/>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4" name="TextBox 22"/>
          <p:cNvSpPr txBox="1">
            <a:spLocks noChangeArrowheads="1"/>
          </p:cNvSpPr>
          <p:nvPr/>
        </p:nvSpPr>
        <p:spPr bwMode="auto">
          <a:xfrm>
            <a:off x="4783158" y="5372680"/>
            <a:ext cx="1600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Core Implementation</a:t>
            </a:r>
          </a:p>
        </p:txBody>
      </p:sp>
      <p:sp>
        <p:nvSpPr>
          <p:cNvPr id="32" name="Slide Number Placeholder 2"/>
          <p:cNvSpPr txBox="1">
            <a:spLocks/>
          </p:cNvSpPr>
          <p:nvPr/>
        </p:nvSpPr>
        <p:spPr bwMode="auto">
          <a:xfrm>
            <a:off x="6553200" y="6400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fld id="{8BE75BF4-F827-664A-A667-67002CB07057}" type="slidenum">
              <a:rPr lang="en-US" smtClean="0"/>
              <a:pPr/>
              <a:t>12</a:t>
            </a:fld>
            <a:endParaRPr lang="en-US"/>
          </a:p>
        </p:txBody>
      </p:sp>
      <p:sp>
        <p:nvSpPr>
          <p:cNvPr id="33" name="AutoShape 48"/>
          <p:cNvSpPr>
            <a:spLocks noChangeArrowheads="1"/>
          </p:cNvSpPr>
          <p:nvPr/>
        </p:nvSpPr>
        <p:spPr bwMode="auto">
          <a:xfrm>
            <a:off x="381000" y="5562600"/>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cxnSp>
        <p:nvCxnSpPr>
          <p:cNvPr id="35" name="Straight Connector 34"/>
          <p:cNvCxnSpPr>
            <a:cxnSpLocks noChangeShapeType="1"/>
          </p:cNvCxnSpPr>
          <p:nvPr/>
        </p:nvCxnSpPr>
        <p:spPr bwMode="auto">
          <a:xfrm flipH="1">
            <a:off x="8757444" y="1676399"/>
            <a:ext cx="5556" cy="4259269"/>
          </a:xfrm>
          <a:prstGeom prst="line">
            <a:avLst/>
          </a:prstGeom>
          <a:noFill/>
          <a:ln w="254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7" name="AutoShape 48"/>
          <p:cNvSpPr>
            <a:spLocks noChangeArrowheads="1"/>
          </p:cNvSpPr>
          <p:nvPr/>
        </p:nvSpPr>
        <p:spPr bwMode="auto">
          <a:xfrm>
            <a:off x="4495800" y="5621923"/>
            <a:ext cx="304800" cy="304800"/>
          </a:xfrm>
          <a:prstGeom prst="diamond">
            <a:avLst/>
          </a:prstGeom>
          <a:solidFill>
            <a:srgbClr val="92D050"/>
          </a:solidFill>
          <a:ln w="9525" cap="flat" cmpd="sng">
            <a:solidFill>
              <a:srgbClr val="000000"/>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a:p>
        </p:txBody>
      </p:sp>
      <p:sp>
        <p:nvSpPr>
          <p:cNvPr id="38" name="AutoShape 48"/>
          <p:cNvSpPr>
            <a:spLocks noChangeArrowheads="1"/>
          </p:cNvSpPr>
          <p:nvPr/>
        </p:nvSpPr>
        <p:spPr bwMode="auto">
          <a:xfrm>
            <a:off x="7213270" y="5638800"/>
            <a:ext cx="304800" cy="304800"/>
          </a:xfrm>
          <a:prstGeom prst="diamond">
            <a:avLst/>
          </a:prstGeom>
          <a:gradFill rotWithShape="1">
            <a:gsLst>
              <a:gs pos="0">
                <a:srgbClr val="F9E9E9"/>
              </a:gs>
              <a:gs pos="64999">
                <a:srgbClr val="EEC8C8"/>
              </a:gs>
              <a:gs pos="100000">
                <a:srgbClr val="E8B0B0"/>
              </a:gs>
            </a:gsLst>
            <a:lin ang="5400000" scaled="1"/>
          </a:gradFill>
          <a:ln w="9525" cap="flat" cmpd="sng">
            <a:solidFill>
              <a:srgbClr val="9A4E4E"/>
            </a:solidFill>
            <a:prstDash val="solid"/>
            <a:round/>
            <a:headEnd type="none" w="med" len="med"/>
            <a:tailEnd type="none" w="med" len="med"/>
          </a:ln>
          <a:effectLst>
            <a:outerShdw blurRad="40000" dist="20000" dir="5400000" rotWithShape="0">
              <a:srgbClr val="000000">
                <a:alpha val="37999"/>
              </a:srgbClr>
            </a:outerShdw>
          </a:effectLst>
        </p:spPr>
        <p:txBody>
          <a:bodyPr/>
          <a:lstStyle/>
          <a:p>
            <a:endParaRPr lang="en-US" dirty="0"/>
          </a:p>
        </p:txBody>
      </p:sp>
      <p:sp>
        <p:nvSpPr>
          <p:cNvPr id="41" name="TextBox 22"/>
          <p:cNvSpPr txBox="1">
            <a:spLocks noChangeArrowheads="1"/>
          </p:cNvSpPr>
          <p:nvPr/>
        </p:nvSpPr>
        <p:spPr bwMode="auto">
          <a:xfrm>
            <a:off x="7505700" y="5358825"/>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sp>
        <p:nvSpPr>
          <p:cNvPr id="45" name="TextBox 22"/>
          <p:cNvSpPr txBox="1">
            <a:spLocks noChangeArrowheads="1"/>
          </p:cNvSpPr>
          <p:nvPr/>
        </p:nvSpPr>
        <p:spPr bwMode="auto">
          <a:xfrm>
            <a:off x="685800" y="5334000"/>
            <a:ext cx="1371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6pPr>
            <a:lvl7pPr marL="29718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7pPr>
            <a:lvl8pPr marL="34290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8pPr>
            <a:lvl9pPr marL="3886200" indent="-228600" algn="ctr" eaLnBrk="0" fontAlgn="base" hangingPunct="0">
              <a:spcBef>
                <a:spcPct val="50000"/>
              </a:spcBef>
              <a:spcAft>
                <a:spcPct val="0"/>
              </a:spcAft>
              <a:defRPr sz="2000">
                <a:solidFill>
                  <a:schemeClr val="tx1"/>
                </a:solidFill>
                <a:latin typeface="Arial" pitchFamily="34" charset="0"/>
                <a:ea typeface="ＭＳ Ｐゴシック" pitchFamily="34" charset="-128"/>
              </a:defRPr>
            </a:lvl9pPr>
          </a:lstStyle>
          <a:p>
            <a:pPr eaLnBrk="1" hangingPunct="1"/>
            <a:r>
              <a:rPr lang="en-US" sz="1600" dirty="0" smtClean="0">
                <a:latin typeface="Calibri"/>
                <a:cs typeface="Calibri"/>
              </a:rPr>
              <a:t>“Go/No-go decision”</a:t>
            </a:r>
            <a:endParaRPr lang="en-US" sz="1600" dirty="0">
              <a:latin typeface="Calibri"/>
              <a:cs typeface="Calibri"/>
            </a:endParaRPr>
          </a:p>
        </p:txBody>
      </p:sp>
      <p:graphicFrame>
        <p:nvGraphicFramePr>
          <p:cNvPr id="22" name="Chart 21"/>
          <p:cNvGraphicFramePr>
            <a:graphicFrameLocks/>
          </p:cNvGraphicFramePr>
          <p:nvPr>
            <p:extLst>
              <p:ext uri="{D42A27DB-BD31-4B8C-83A1-F6EECF244321}">
                <p14:modId xmlns:p14="http://schemas.microsoft.com/office/powerpoint/2010/main" val="1501902639"/>
              </p:ext>
            </p:extLst>
          </p:nvPr>
        </p:nvGraphicFramePr>
        <p:xfrm>
          <a:off x="152400" y="2384961"/>
          <a:ext cx="9144000" cy="4495800"/>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Straight Arrow Connector 10"/>
          <p:cNvCxnSpPr/>
          <p:nvPr/>
        </p:nvCxnSpPr>
        <p:spPr bwMode="auto">
          <a:xfrm>
            <a:off x="1600200" y="4724400"/>
            <a:ext cx="0" cy="634425"/>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bwMode="auto">
          <a:xfrm flipH="1">
            <a:off x="3048000" y="4953000"/>
            <a:ext cx="803811" cy="0"/>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bwMode="auto">
          <a:xfrm>
            <a:off x="3505200" y="3570427"/>
            <a:ext cx="0" cy="634425"/>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bwMode="auto">
          <a:xfrm flipH="1">
            <a:off x="5181352" y="4204852"/>
            <a:ext cx="803811" cy="0"/>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bwMode="auto">
          <a:xfrm flipV="1">
            <a:off x="7213269" y="3570427"/>
            <a:ext cx="1" cy="609611"/>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bwMode="auto">
          <a:xfrm>
            <a:off x="8074422" y="2438400"/>
            <a:ext cx="0" cy="457202"/>
          </a:xfrm>
          <a:prstGeom prst="straightConnector1">
            <a:avLst/>
          </a:prstGeom>
          <a:ln w="38100">
            <a:headEnd type="none" w="med" len="med"/>
            <a:tailEnd type="arrow"/>
          </a:ln>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424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sz="2400" dirty="0" smtClean="0"/>
              <a:t>Project Management</a:t>
            </a:r>
          </a:p>
          <a:p>
            <a:r>
              <a:rPr lang="en-US" sz="2400" dirty="0" smtClean="0">
                <a:solidFill>
                  <a:schemeClr val="bg2"/>
                </a:solidFill>
              </a:rPr>
              <a:t>Quality Assurance</a:t>
            </a:r>
          </a:p>
          <a:p>
            <a:r>
              <a:rPr lang="en-US" sz="2400" dirty="0" smtClean="0">
                <a:solidFill>
                  <a:schemeClr val="bg2"/>
                </a:solidFill>
              </a:rPr>
              <a:t>Architectural Prototyping</a:t>
            </a:r>
          </a:p>
        </p:txBody>
      </p:sp>
      <p:sp>
        <p:nvSpPr>
          <p:cNvPr id="4"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sp>
        <p:nvSpPr>
          <p:cNvPr id="5" name="Slide Number Placeholder 4"/>
          <p:cNvSpPr>
            <a:spLocks noGrp="1"/>
          </p:cNvSpPr>
          <p:nvPr>
            <p:ph type="sldNum" sz="quarter" idx="10"/>
          </p:nvPr>
        </p:nvSpPr>
        <p:spPr/>
        <p:txBody>
          <a:bodyPr/>
          <a:lstStyle/>
          <a:p>
            <a:fld id="{8BE75BF4-F827-664A-A667-67002CB07057}" type="slidenum">
              <a:rPr lang="en-US" smtClean="0"/>
              <a:pPr/>
              <a:t>13</a:t>
            </a:fld>
            <a:endParaRPr lang="en-US"/>
          </a:p>
        </p:txBody>
      </p:sp>
    </p:spTree>
    <p:extLst>
      <p:ext uri="{BB962C8B-B14F-4D97-AF65-F5344CB8AC3E}">
        <p14:creationId xmlns:p14="http://schemas.microsoft.com/office/powerpoint/2010/main" val="12292524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8BE75BF4-F827-664A-A667-67002CB07057}" type="slidenum">
              <a:rPr lang="en-US" smtClean="0"/>
              <a:pPr/>
              <a:t>14</a:t>
            </a:fld>
            <a:endParaRPr lang="en-US"/>
          </a:p>
        </p:txBody>
      </p:sp>
      <p:sp>
        <p:nvSpPr>
          <p:cNvPr id="8" name="Title 1"/>
          <p:cNvSpPr>
            <a:spLocks noGrp="1"/>
          </p:cNvSpPr>
          <p:nvPr>
            <p:ph type="title"/>
          </p:nvPr>
        </p:nvSpPr>
        <p:spPr>
          <a:xfrm>
            <a:off x="533400" y="685800"/>
            <a:ext cx="8077200" cy="533400"/>
          </a:xfrm>
        </p:spPr>
        <p:txBody>
          <a:bodyPr/>
          <a:lstStyle/>
          <a:p>
            <a:r>
              <a:rPr lang="en-US" dirty="0" smtClean="0"/>
              <a:t>Planning, Estimation, and Tracking</a:t>
            </a:r>
            <a:endParaRPr lang="en-US" dirty="0"/>
          </a:p>
        </p:txBody>
      </p:sp>
      <p:sp>
        <p:nvSpPr>
          <p:cNvPr id="9"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83" y="1295400"/>
            <a:ext cx="8389917" cy="2743200"/>
          </a:xfrm>
          <a:prstGeom prst="rect">
            <a:avLst/>
          </a:prstGeom>
        </p:spPr>
      </p:pic>
    </p:spTree>
    <p:extLst>
      <p:ext uri="{BB962C8B-B14F-4D97-AF65-F5344CB8AC3E}">
        <p14:creationId xmlns:p14="http://schemas.microsoft.com/office/powerpoint/2010/main" val="23344751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15</a:t>
            </a:fld>
            <a:endParaRPr lang="en-US"/>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1295400"/>
            <a:ext cx="7924800" cy="4876800"/>
          </a:xfrm>
        </p:spPr>
      </p:pic>
      <p:sp>
        <p:nvSpPr>
          <p:cNvPr id="8" name="Oval 7"/>
          <p:cNvSpPr/>
          <p:nvPr/>
        </p:nvSpPr>
        <p:spPr bwMode="auto">
          <a:xfrm>
            <a:off x="762000" y="2514600"/>
            <a:ext cx="6858000" cy="2362200"/>
          </a:xfrm>
          <a:prstGeom prst="ellipse">
            <a:avLst/>
          </a:prstGeom>
          <a:no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5638800" y="2011878"/>
            <a:ext cx="2743200" cy="685800"/>
          </a:xfrm>
          <a:prstGeom prst="ellipse">
            <a:avLst/>
          </a:prstGeom>
          <a:no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spTree>
    <p:extLst>
      <p:ext uri="{BB962C8B-B14F-4D97-AF65-F5344CB8AC3E}">
        <p14:creationId xmlns:p14="http://schemas.microsoft.com/office/powerpoint/2010/main" val="8268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16</a:t>
            </a:fld>
            <a:endParaRPr lang="en-US"/>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1295400"/>
            <a:ext cx="7924800" cy="4876800"/>
          </a:xfrm>
        </p:spPr>
      </p:pic>
      <p:grpSp>
        <p:nvGrpSpPr>
          <p:cNvPr id="10" name="Group 9"/>
          <p:cNvGrpSpPr/>
          <p:nvPr/>
        </p:nvGrpSpPr>
        <p:grpSpPr>
          <a:xfrm>
            <a:off x="990600" y="2438400"/>
            <a:ext cx="2590800" cy="2057400"/>
            <a:chOff x="990600" y="2438400"/>
            <a:chExt cx="2590800" cy="2057400"/>
          </a:xfrm>
        </p:grpSpPr>
        <p:sp>
          <p:nvSpPr>
            <p:cNvPr id="11" name="Cloud 10"/>
            <p:cNvSpPr/>
            <p:nvPr/>
          </p:nvSpPr>
          <p:spPr bwMode="auto">
            <a:xfrm>
              <a:off x="990600" y="2438400"/>
              <a:ext cx="2590800" cy="2057400"/>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TextBox 12"/>
            <p:cNvSpPr txBox="1"/>
            <p:nvPr/>
          </p:nvSpPr>
          <p:spPr>
            <a:xfrm>
              <a:off x="1524000" y="2590800"/>
              <a:ext cx="1752600" cy="1569660"/>
            </a:xfrm>
            <a:prstGeom prst="rect">
              <a:avLst/>
            </a:prstGeom>
            <a:noFill/>
          </p:spPr>
          <p:txBody>
            <a:bodyPr wrap="square" rtlCol="0">
              <a:spAutoFit/>
            </a:bodyPr>
            <a:lstStyle/>
            <a:p>
              <a:r>
                <a:rPr lang="en-US" dirty="0" smtClean="0"/>
                <a:t>8 </a:t>
              </a:r>
              <a:r>
                <a:rPr lang="en-US" dirty="0" smtClean="0"/>
                <a:t>person- </a:t>
              </a:r>
              <a:r>
                <a:rPr lang="en-US" dirty="0" smtClean="0"/>
                <a:t>hours as the sweet </a:t>
              </a:r>
              <a:r>
                <a:rPr lang="en-US" dirty="0" smtClean="0"/>
                <a:t>spot.</a:t>
              </a:r>
              <a:endParaRPr lang="en-US" dirty="0"/>
            </a:p>
          </p:txBody>
        </p:sp>
      </p:grpSp>
      <p:grpSp>
        <p:nvGrpSpPr>
          <p:cNvPr id="14" name="Group 13"/>
          <p:cNvGrpSpPr/>
          <p:nvPr/>
        </p:nvGrpSpPr>
        <p:grpSpPr>
          <a:xfrm>
            <a:off x="4267200" y="2362200"/>
            <a:ext cx="3733800" cy="3124200"/>
            <a:chOff x="152400" y="1819894"/>
            <a:chExt cx="3429000" cy="2895600"/>
          </a:xfrm>
        </p:grpSpPr>
        <p:sp>
          <p:nvSpPr>
            <p:cNvPr id="15" name="Cloud 14"/>
            <p:cNvSpPr/>
            <p:nvPr/>
          </p:nvSpPr>
          <p:spPr bwMode="auto">
            <a:xfrm>
              <a:off x="152400" y="1819894"/>
              <a:ext cx="3429000" cy="2895600"/>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831908" y="2197983"/>
              <a:ext cx="2171700" cy="2139422"/>
            </a:xfrm>
            <a:prstGeom prst="rect">
              <a:avLst/>
            </a:prstGeom>
            <a:noFill/>
          </p:spPr>
          <p:txBody>
            <a:bodyPr wrap="square" rtlCol="0">
              <a:spAutoFit/>
            </a:bodyPr>
            <a:lstStyle/>
            <a:p>
              <a:r>
                <a:rPr lang="en-US" dirty="0" smtClean="0"/>
                <a:t>We meticulously gathered data, but did not fully use it to our advantage.</a:t>
              </a:r>
              <a:endParaRPr lang="en-US" dirty="0"/>
            </a:p>
          </p:txBody>
        </p:sp>
      </p:grpSp>
      <p:sp>
        <p:nvSpPr>
          <p:cNvPr id="17"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spTree>
    <p:extLst>
      <p:ext uri="{BB962C8B-B14F-4D97-AF65-F5344CB8AC3E}">
        <p14:creationId xmlns:p14="http://schemas.microsoft.com/office/powerpoint/2010/main" val="337280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17</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295400"/>
            <a:ext cx="7924800" cy="4876800"/>
          </a:xfrm>
          <a:prstGeom prst="rect">
            <a:avLst/>
          </a:prstGeom>
        </p:spPr>
      </p:pic>
      <p:grpSp>
        <p:nvGrpSpPr>
          <p:cNvPr id="9" name="Group 8"/>
          <p:cNvGrpSpPr/>
          <p:nvPr/>
        </p:nvGrpSpPr>
        <p:grpSpPr>
          <a:xfrm>
            <a:off x="990600" y="2086594"/>
            <a:ext cx="2819400" cy="2561606"/>
            <a:chOff x="990600" y="2086594"/>
            <a:chExt cx="2819400" cy="2561606"/>
          </a:xfrm>
        </p:grpSpPr>
        <p:sp>
          <p:nvSpPr>
            <p:cNvPr id="15" name="Cloud 14"/>
            <p:cNvSpPr/>
            <p:nvPr/>
          </p:nvSpPr>
          <p:spPr bwMode="auto">
            <a:xfrm>
              <a:off x="990600" y="2086594"/>
              <a:ext cx="2819400" cy="2561606"/>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TextBox 15"/>
            <p:cNvSpPr txBox="1"/>
            <p:nvPr/>
          </p:nvSpPr>
          <p:spPr>
            <a:xfrm>
              <a:off x="1600200" y="2404408"/>
              <a:ext cx="1752600" cy="1938992"/>
            </a:xfrm>
            <a:prstGeom prst="rect">
              <a:avLst/>
            </a:prstGeom>
            <a:noFill/>
          </p:spPr>
          <p:txBody>
            <a:bodyPr wrap="square" rtlCol="0">
              <a:spAutoFit/>
            </a:bodyPr>
            <a:lstStyle/>
            <a:p>
              <a:r>
                <a:rPr lang="en-US" dirty="0" smtClean="0"/>
                <a:t>- Objective status of tasks </a:t>
              </a:r>
            </a:p>
            <a:p>
              <a:r>
                <a:rPr lang="en-US" dirty="0" smtClean="0"/>
                <a:t>- Resource leveling </a:t>
              </a:r>
              <a:endParaRPr lang="en-US" dirty="0"/>
            </a:p>
          </p:txBody>
        </p:sp>
      </p:grpSp>
      <p:sp>
        <p:nvSpPr>
          <p:cNvPr id="10"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spTree>
    <p:extLst>
      <p:ext uri="{BB962C8B-B14F-4D97-AF65-F5344CB8AC3E}">
        <p14:creationId xmlns:p14="http://schemas.microsoft.com/office/powerpoint/2010/main" val="71489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Estimation, and Tracking</a:t>
            </a:r>
            <a:endParaRPr lang="en-US"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18</a:t>
            </a:fld>
            <a:endParaRPr lang="en-US"/>
          </a:p>
        </p:txBody>
      </p:sp>
      <p:graphicFrame>
        <p:nvGraphicFramePr>
          <p:cNvPr id="9" name="Chart 8"/>
          <p:cNvGraphicFramePr>
            <a:graphicFrameLocks/>
          </p:cNvGraphicFramePr>
          <p:nvPr>
            <p:extLst>
              <p:ext uri="{D42A27DB-BD31-4B8C-83A1-F6EECF244321}">
                <p14:modId xmlns:p14="http://schemas.microsoft.com/office/powerpoint/2010/main" val="1344968912"/>
              </p:ext>
            </p:extLst>
          </p:nvPr>
        </p:nvGraphicFramePr>
        <p:xfrm>
          <a:off x="609600" y="1371600"/>
          <a:ext cx="7239000" cy="3733800"/>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Group 9"/>
          <p:cNvGrpSpPr/>
          <p:nvPr/>
        </p:nvGrpSpPr>
        <p:grpSpPr>
          <a:xfrm>
            <a:off x="609600" y="2590801"/>
            <a:ext cx="3505200" cy="2669060"/>
            <a:chOff x="990600" y="2086594"/>
            <a:chExt cx="2819400" cy="2561606"/>
          </a:xfrm>
        </p:grpSpPr>
        <p:sp>
          <p:nvSpPr>
            <p:cNvPr id="11" name="Cloud 10"/>
            <p:cNvSpPr/>
            <p:nvPr/>
          </p:nvSpPr>
          <p:spPr bwMode="auto">
            <a:xfrm>
              <a:off x="990600" y="2086594"/>
              <a:ext cx="2819400" cy="2561606"/>
            </a:xfrm>
            <a:prstGeom prst="cloud">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TextBox 11"/>
            <p:cNvSpPr txBox="1"/>
            <p:nvPr/>
          </p:nvSpPr>
          <p:spPr>
            <a:xfrm>
              <a:off x="1606568" y="2411031"/>
              <a:ext cx="1752600" cy="1860930"/>
            </a:xfrm>
            <a:prstGeom prst="rect">
              <a:avLst/>
            </a:prstGeom>
            <a:noFill/>
          </p:spPr>
          <p:txBody>
            <a:bodyPr wrap="square" rtlCol="0">
              <a:spAutoFit/>
            </a:bodyPr>
            <a:lstStyle/>
            <a:p>
              <a:r>
                <a:rPr lang="en-US" dirty="0" smtClean="0"/>
                <a:t>Coordination problems and challenges during </a:t>
              </a:r>
              <a:r>
                <a:rPr lang="en-US" dirty="0" smtClean="0"/>
                <a:t>weekends.</a:t>
              </a:r>
              <a:endParaRPr lang="en-US" dirty="0"/>
            </a:p>
          </p:txBody>
        </p:sp>
      </p:grpSp>
      <p:sp>
        <p:nvSpPr>
          <p:cNvPr id="13"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spTree>
    <p:extLst>
      <p:ext uri="{BB962C8B-B14F-4D97-AF65-F5344CB8AC3E}">
        <p14:creationId xmlns:p14="http://schemas.microsoft.com/office/powerpoint/2010/main" val="409416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Risks – Beginning of Summer 2012</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40015482"/>
              </p:ext>
            </p:extLst>
          </p:nvPr>
        </p:nvGraphicFramePr>
        <p:xfrm>
          <a:off x="533400" y="1447800"/>
          <a:ext cx="8077200" cy="4302760"/>
        </p:xfrm>
        <a:graphic>
          <a:graphicData uri="http://schemas.openxmlformats.org/drawingml/2006/table">
            <a:tbl>
              <a:tblPr firstRow="1" bandRow="1">
                <a:tableStyleId>{ED083AE6-46FA-4A59-8FB0-9F97EB10719F}</a:tableStyleId>
              </a:tblPr>
              <a:tblGrid>
                <a:gridCol w="2692400"/>
                <a:gridCol w="2692400"/>
                <a:gridCol w="2692400"/>
              </a:tblGrid>
              <a:tr h="370840">
                <a:tc>
                  <a:txBody>
                    <a:bodyPr/>
                    <a:lstStyle/>
                    <a:p>
                      <a:r>
                        <a:rPr lang="en-US" dirty="0" smtClean="0"/>
                        <a:t>Condition</a:t>
                      </a:r>
                      <a:r>
                        <a:rPr lang="en-US" baseline="0" dirty="0" smtClean="0"/>
                        <a:t> </a:t>
                      </a:r>
                      <a:endParaRPr lang="en-US" dirty="0"/>
                    </a:p>
                  </a:txBody>
                  <a:tcPr/>
                </a:tc>
                <a:tc>
                  <a:txBody>
                    <a:bodyPr/>
                    <a:lstStyle/>
                    <a:p>
                      <a:r>
                        <a:rPr lang="en-US" dirty="0" smtClean="0"/>
                        <a:t>Consequence</a:t>
                      </a:r>
                      <a:r>
                        <a:rPr lang="en-US" baseline="0" dirty="0" smtClean="0"/>
                        <a:t> </a:t>
                      </a:r>
                      <a:endParaRPr lang="en-US" dirty="0"/>
                    </a:p>
                  </a:txBody>
                  <a:tcPr/>
                </a:tc>
                <a:tc>
                  <a:txBody>
                    <a:bodyPr/>
                    <a:lstStyle/>
                    <a:p>
                      <a:r>
                        <a:rPr lang="en-US" dirty="0" smtClean="0"/>
                        <a:t>Mitigation</a:t>
                      </a:r>
                      <a:r>
                        <a:rPr lang="en-US" baseline="0" dirty="0" smtClean="0"/>
                        <a:t> Strategy </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Transport-level</a:t>
                      </a:r>
                      <a:r>
                        <a:rPr lang="en-US" sz="1600" kern="1200" baseline="0" dirty="0" smtClean="0">
                          <a:effectLst/>
                        </a:rPr>
                        <a:t> security decisions not yet finalized in the OpenADR specification</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baseline="0" dirty="0" smtClean="0">
                          <a:effectLst/>
                        </a:rPr>
                        <a:t>May not finalize architecture design without addressing security</a:t>
                      </a:r>
                      <a:endParaRPr lang="en-US" sz="1600" kern="1200" dirty="0" smtClean="0">
                        <a:solidFill>
                          <a:schemeClr val="dk1"/>
                        </a:solidFill>
                        <a:effectLst/>
                        <a:latin typeface="+mn-lt"/>
                        <a:ea typeface="+mn-ea"/>
                        <a:cs typeface="+mn-cs"/>
                      </a:endParaRPr>
                    </a:p>
                  </a:txBody>
                  <a:tcPr/>
                </a:tc>
                <a:tc>
                  <a:txBody>
                    <a:bodyPr/>
                    <a:lstStyle/>
                    <a:p>
                      <a:pPr marL="342900" indent="-342900" algn="l" defTabSz="457200" rtl="0" eaLnBrk="1" latinLnBrk="0" hangingPunct="1">
                        <a:buAutoNum type="arabicPeriod"/>
                      </a:pPr>
                      <a:r>
                        <a:rPr lang="en-US" sz="1600" kern="1200" dirty="0" smtClean="0"/>
                        <a:t>Continuous communication with customer on specification</a:t>
                      </a:r>
                    </a:p>
                    <a:p>
                      <a:pPr marL="342900" indent="-342900" algn="l" defTabSz="457200" rtl="0" eaLnBrk="1" latinLnBrk="0" hangingPunct="1">
                        <a:buAutoNum type="arabicPeriod"/>
                      </a:pPr>
                      <a:r>
                        <a:rPr lang="en-US" sz="1600" kern="1200" dirty="0" smtClean="0"/>
                        <a:t>Isolate transport security components</a:t>
                      </a:r>
                      <a:r>
                        <a:rPr lang="en-US" sz="1600" kern="1200" baseline="0" dirty="0" smtClean="0"/>
                        <a:t> to enable future modifiability</a:t>
                      </a:r>
                      <a:endParaRPr lang="en-US" sz="1600" kern="1200" dirty="0" smtClean="0">
                        <a:solidFill>
                          <a:schemeClr val="dk1"/>
                        </a:solidFill>
                        <a:latin typeface="+mn-lt"/>
                        <a:ea typeface="+mn-ea"/>
                        <a:cs typeface="+mn-cs"/>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Team will use Amazon Web Services for architecture verification</a:t>
                      </a:r>
                      <a:r>
                        <a:rPr lang="en-US" sz="1600" kern="1200" baseline="0" dirty="0" smtClean="0">
                          <a:effectLst/>
                        </a:rPr>
                        <a:t>; design mistakes can cost money</a:t>
                      </a:r>
                      <a:endParaRPr lang="en-US" sz="1600" kern="1200" dirty="0" smtClean="0">
                        <a:solidFill>
                          <a:schemeClr val="dk1"/>
                        </a:solidFill>
                        <a:effectLst/>
                        <a:latin typeface="+mn-lt"/>
                        <a:ea typeface="+mn-ea"/>
                        <a:cs typeface="+mn-c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Team may</a:t>
                      </a:r>
                      <a:r>
                        <a:rPr lang="en-US" sz="1600" kern="1200" baseline="0" dirty="0" smtClean="0">
                          <a:effectLst/>
                        </a:rPr>
                        <a:t> deplete test budget</a:t>
                      </a:r>
                      <a:endParaRPr lang="en-US" sz="1600" kern="1200" dirty="0" smtClean="0">
                        <a:effectLst/>
                      </a:endParaRPr>
                    </a:p>
                    <a:p>
                      <a:pPr marL="0" indent="0">
                        <a:buNone/>
                      </a:pPr>
                      <a:endParaRPr lang="en-US" sz="1600" dirty="0"/>
                    </a:p>
                  </a:txBody>
                  <a:tcPr/>
                </a:tc>
                <a:tc>
                  <a:txBody>
                    <a:bodyPr/>
                    <a:lstStyle/>
                    <a:p>
                      <a:pPr marL="342900" indent="-342900">
                        <a:buAutoNum type="arabicPeriod"/>
                      </a:pPr>
                      <a:r>
                        <a:rPr lang="en-US" sz="1600" dirty="0" smtClean="0"/>
                        <a:t>Define</a:t>
                      </a:r>
                      <a:r>
                        <a:rPr lang="en-US" sz="1600" baseline="0" dirty="0" smtClean="0"/>
                        <a:t> the budget before doing verification on AWS and continuously monitor actual cost against budget</a:t>
                      </a:r>
                    </a:p>
                    <a:p>
                      <a:pPr marL="342900" indent="-342900">
                        <a:buAutoNum type="arabicPeriod"/>
                      </a:pPr>
                      <a:r>
                        <a:rPr lang="en-US" sz="1600" baseline="0" dirty="0" smtClean="0"/>
                        <a:t>Test approval process</a:t>
                      </a:r>
                      <a:endParaRPr lang="en-US" sz="1600" dirty="0" smtClean="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No hands-on experience with large-scale systems and  detailed knowledge of transport protocols</a:t>
                      </a:r>
                      <a:endParaRPr lang="en-US" sz="1600" kern="1200" dirty="0" smtClean="0">
                        <a:solidFill>
                          <a:schemeClr val="dk1"/>
                        </a:solidFill>
                        <a:effectLst/>
                        <a:latin typeface="+mn-lt"/>
                        <a:ea typeface="+mn-ea"/>
                        <a:cs typeface="+mn-cs"/>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May not deliver multi-transport architecture</a:t>
                      </a:r>
                    </a:p>
                    <a:p>
                      <a:pPr marL="0" indent="0">
                        <a:buNone/>
                      </a:pPr>
                      <a:endParaRPr lang="en-US" sz="1600" dirty="0"/>
                    </a:p>
                  </a:txBody>
                  <a:tcPr/>
                </a:tc>
                <a:tc>
                  <a:txBody>
                    <a:bodyPr/>
                    <a:lstStyle/>
                    <a:p>
                      <a:pPr marL="342900" indent="-342900" algn="l" defTabSz="457200" rtl="0" eaLnBrk="1" latinLnBrk="0" hangingPunct="1">
                        <a:buAutoNum type="arabicPeriod"/>
                      </a:pPr>
                      <a:r>
                        <a:rPr lang="en-US" sz="1600" kern="1200" dirty="0" smtClean="0"/>
                        <a:t>Protocol extensibility experiments (half done)</a:t>
                      </a:r>
                    </a:p>
                    <a:p>
                      <a:pPr marL="342900" indent="-342900" algn="l" defTabSz="457200" rtl="0" eaLnBrk="1" latinLnBrk="0" hangingPunct="1">
                        <a:buAutoNum type="arabicPeriod"/>
                      </a:pPr>
                      <a:r>
                        <a:rPr lang="en-US" sz="1600" kern="1200" dirty="0" smtClean="0"/>
                        <a:t>Short and iterative design</a:t>
                      </a:r>
                      <a:endParaRPr lang="en-US" sz="1600" kern="1200" dirty="0" smtClean="0">
                        <a:solidFill>
                          <a:schemeClr val="dk1"/>
                        </a:solidFill>
                        <a:latin typeface="+mn-lt"/>
                        <a:ea typeface="+mn-ea"/>
                        <a:cs typeface="+mn-cs"/>
                      </a:endParaRPr>
                    </a:p>
                  </a:txBody>
                  <a:tcPr/>
                </a:tc>
              </a:tr>
            </a:tbl>
          </a:graphicData>
        </a:graphic>
      </p:graphicFrame>
      <p:sp>
        <p:nvSpPr>
          <p:cNvPr id="3" name="Slide Number Placeholder 2"/>
          <p:cNvSpPr>
            <a:spLocks noGrp="1"/>
          </p:cNvSpPr>
          <p:nvPr>
            <p:ph type="sldNum" sz="quarter" idx="10"/>
          </p:nvPr>
        </p:nvSpPr>
        <p:spPr/>
        <p:txBody>
          <a:bodyPr/>
          <a:lstStyle/>
          <a:p>
            <a:fld id="{8BE75BF4-F827-664A-A667-67002CB07057}" type="slidenum">
              <a:rPr lang="en-US" smtClean="0"/>
              <a:pPr/>
              <a:t>19</a:t>
            </a:fld>
            <a:endParaRPr lang="en-US"/>
          </a:p>
        </p:txBody>
      </p:sp>
      <p:sp>
        <p:nvSpPr>
          <p:cNvPr id="7"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spTree>
    <p:extLst>
      <p:ext uri="{BB962C8B-B14F-4D97-AF65-F5344CB8AC3E}">
        <p14:creationId xmlns:p14="http://schemas.microsoft.com/office/powerpoint/2010/main" val="7770272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smtClean="0"/>
              <a:t>Agenda</a:t>
            </a:r>
            <a:endParaRPr lang="en-US" dirty="0"/>
          </a:p>
        </p:txBody>
      </p:sp>
      <p:sp>
        <p:nvSpPr>
          <p:cNvPr id="3075" name="Rectangle 3"/>
          <p:cNvSpPr>
            <a:spLocks noGrp="1" noChangeArrowheads="1"/>
          </p:cNvSpPr>
          <p:nvPr>
            <p:ph idx="1"/>
          </p:nvPr>
        </p:nvSpPr>
        <p:spPr/>
        <p:txBody>
          <a:bodyPr/>
          <a:lstStyle/>
          <a:p>
            <a:r>
              <a:rPr lang="en-US" sz="2600" dirty="0"/>
              <a:t>Team</a:t>
            </a:r>
          </a:p>
          <a:p>
            <a:r>
              <a:rPr lang="en-US" sz="2600" dirty="0" smtClean="0"/>
              <a:t>Project</a:t>
            </a:r>
          </a:p>
          <a:p>
            <a:r>
              <a:rPr lang="en-US" sz="2600" dirty="0" smtClean="0"/>
              <a:t>Progress</a:t>
            </a:r>
            <a:endParaRPr lang="en-US" sz="2600" dirty="0"/>
          </a:p>
          <a:p>
            <a:r>
              <a:rPr lang="en-US" sz="2600" dirty="0" smtClean="0"/>
              <a:t>Approach</a:t>
            </a:r>
            <a:endParaRPr lang="en-US" sz="2600" dirty="0"/>
          </a:p>
          <a:p>
            <a:r>
              <a:rPr lang="en-US" sz="2600" dirty="0" smtClean="0"/>
              <a:t>Roadmap</a:t>
            </a:r>
            <a:endParaRPr lang="en-US" sz="2600" dirty="0"/>
          </a:p>
        </p:txBody>
      </p:sp>
      <p:sp>
        <p:nvSpPr>
          <p:cNvPr id="2" name="Slide Number Placeholder 1"/>
          <p:cNvSpPr>
            <a:spLocks noGrp="1"/>
          </p:cNvSpPr>
          <p:nvPr>
            <p:ph type="sldNum" sz="quarter" idx="10"/>
          </p:nvPr>
        </p:nvSpPr>
        <p:spPr/>
        <p:txBody>
          <a:bodyPr/>
          <a:lstStyle/>
          <a:p>
            <a:fld id="{8BE75BF4-F827-664A-A667-67002CB07057}"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Risks – End of Summer 2012</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38542852"/>
              </p:ext>
            </p:extLst>
          </p:nvPr>
        </p:nvGraphicFramePr>
        <p:xfrm>
          <a:off x="533400" y="1447801"/>
          <a:ext cx="8153400" cy="4624289"/>
        </p:xfrm>
        <a:graphic>
          <a:graphicData uri="http://schemas.openxmlformats.org/drawingml/2006/table">
            <a:tbl>
              <a:tblPr firstRow="1" bandRow="1">
                <a:tableStyleId>{ED083AE6-46FA-4A59-8FB0-9F97EB10719F}</a:tableStyleId>
              </a:tblPr>
              <a:tblGrid>
                <a:gridCol w="2590800"/>
                <a:gridCol w="2590800"/>
                <a:gridCol w="2971800"/>
              </a:tblGrid>
              <a:tr h="312129">
                <a:tc>
                  <a:txBody>
                    <a:bodyPr/>
                    <a:lstStyle/>
                    <a:p>
                      <a:r>
                        <a:rPr lang="en-US" dirty="0" smtClean="0"/>
                        <a:t>Condition</a:t>
                      </a:r>
                      <a:r>
                        <a:rPr lang="en-US" baseline="0" dirty="0" smtClean="0"/>
                        <a:t> </a:t>
                      </a:r>
                      <a:endParaRPr lang="en-US" dirty="0"/>
                    </a:p>
                  </a:txBody>
                  <a:tcPr/>
                </a:tc>
                <a:tc>
                  <a:txBody>
                    <a:bodyPr/>
                    <a:lstStyle/>
                    <a:p>
                      <a:r>
                        <a:rPr lang="en-US" dirty="0" smtClean="0"/>
                        <a:t>Consequence</a:t>
                      </a:r>
                      <a:r>
                        <a:rPr lang="en-US" baseline="0" dirty="0" smtClean="0"/>
                        <a:t> </a:t>
                      </a:r>
                      <a:endParaRPr lang="en-US" dirty="0"/>
                    </a:p>
                  </a:txBody>
                  <a:tcPr/>
                </a:tc>
                <a:tc>
                  <a:txBody>
                    <a:bodyPr/>
                    <a:lstStyle/>
                    <a:p>
                      <a:r>
                        <a:rPr lang="en-US" dirty="0" smtClean="0"/>
                        <a:t>Mitigation</a:t>
                      </a:r>
                      <a:r>
                        <a:rPr lang="en-US" baseline="0" dirty="0" smtClean="0"/>
                        <a:t> Strategy </a:t>
                      </a:r>
                      <a:endParaRPr lang="en-US" dirty="0"/>
                    </a:p>
                  </a:txBody>
                  <a:tcPr/>
                </a:tc>
              </a:tr>
              <a:tr h="13265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Verifying</a:t>
                      </a:r>
                      <a:r>
                        <a:rPr lang="en-US" sz="1600" kern="1200" baseline="0" dirty="0" smtClean="0">
                          <a:effectLst/>
                        </a:rPr>
                        <a:t> systemic properties, such as performance and scalability took much more time to complete, as compared to the estimated time. </a:t>
                      </a:r>
                      <a:endParaRPr lang="en-US" sz="1600" kern="1200" baseline="0" dirty="0" smtClean="0">
                        <a:effectLst/>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We may not be able to verify</a:t>
                      </a:r>
                      <a:r>
                        <a:rPr lang="en-US" sz="1600" kern="1200" baseline="0" dirty="0" smtClean="0">
                          <a:effectLst/>
                        </a:rPr>
                        <a:t> all the systemic properties by the end of the project.</a:t>
                      </a:r>
                      <a:endParaRPr lang="en-US" sz="1600" kern="1200" baseline="0" dirty="0" smtClean="0">
                        <a:effectLst/>
                      </a:endParaRPr>
                    </a:p>
                  </a:txBody>
                  <a:tcPr/>
                </a:tc>
                <a:tc>
                  <a:txBody>
                    <a:bodyPr/>
                    <a:lstStyle/>
                    <a:p>
                      <a:pPr marL="342900" marR="0" indent="-342900" algn="l" defTabSz="457200" rtl="0" eaLnBrk="1" fontAlgn="auto" latinLnBrk="0" hangingPunct="1">
                        <a:lnSpc>
                          <a:spcPct val="100000"/>
                        </a:lnSpc>
                        <a:spcBef>
                          <a:spcPts val="0"/>
                        </a:spcBef>
                        <a:spcAft>
                          <a:spcPts val="0"/>
                        </a:spcAft>
                        <a:buClrTx/>
                        <a:buSzTx/>
                        <a:buFontTx/>
                        <a:buAutoNum type="arabicPeriod"/>
                        <a:tabLst/>
                        <a:defRPr/>
                      </a:pPr>
                      <a:r>
                        <a:rPr lang="en-US" sz="1600" kern="1200" dirty="0" smtClean="0">
                          <a:effectLst/>
                        </a:rPr>
                        <a:t>Re-scope the</a:t>
                      </a:r>
                      <a:r>
                        <a:rPr lang="en-US" sz="1600" kern="1200" baseline="0" dirty="0" smtClean="0">
                          <a:effectLst/>
                        </a:rPr>
                        <a:t> verification of the systemic properties with the client. </a:t>
                      </a:r>
                    </a:p>
                    <a:p>
                      <a:pPr marL="342900" marR="0" indent="-342900" algn="l" defTabSz="457200" rtl="0" eaLnBrk="1" fontAlgn="auto" latinLnBrk="0" hangingPunct="1">
                        <a:lnSpc>
                          <a:spcPct val="100000"/>
                        </a:lnSpc>
                        <a:spcBef>
                          <a:spcPts val="0"/>
                        </a:spcBef>
                        <a:spcAft>
                          <a:spcPts val="0"/>
                        </a:spcAft>
                        <a:buClrTx/>
                        <a:buSzTx/>
                        <a:buFontTx/>
                        <a:buAutoNum type="arabicPeriod"/>
                        <a:tabLst/>
                        <a:defRPr/>
                      </a:pPr>
                      <a:r>
                        <a:rPr lang="en-US" sz="1600" kern="1200" baseline="0" dirty="0" smtClean="0">
                          <a:effectLst/>
                        </a:rPr>
                        <a:t>Plan, and setup the testing infrastructure in advance. </a:t>
                      </a:r>
                    </a:p>
                  </a:txBody>
                  <a:tcPr/>
                </a:tc>
              </a:tr>
              <a:tr h="132655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baseline="0" dirty="0" smtClean="0">
                          <a:effectLst/>
                        </a:rPr>
                        <a:t>There is a substantial gap between existing performance numbers of the persistence service, as compared to the required performance numbers. </a:t>
                      </a:r>
                      <a:endParaRPr lang="en-US" sz="1600" kern="1200" baseline="0" dirty="0" smtClean="0">
                        <a:effectLst/>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smtClean="0">
                          <a:effectLst/>
                        </a:rPr>
                        <a:t>We may not have an architectural design</a:t>
                      </a:r>
                      <a:r>
                        <a:rPr lang="en-US" sz="1600" kern="1200" baseline="0" dirty="0" smtClean="0">
                          <a:effectLst/>
                        </a:rPr>
                        <a:t> that meets the performance requirements of the client. </a:t>
                      </a:r>
                      <a:endParaRPr lang="en-US" sz="1600" dirty="0"/>
                    </a:p>
                  </a:txBody>
                  <a:tcPr/>
                </a:tc>
                <a:tc>
                  <a:txBody>
                    <a:bodyPr/>
                    <a:lstStyle/>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dirty="0" smtClean="0">
                          <a:effectLst/>
                        </a:rPr>
                        <a:t>Allocate dedicated</a:t>
                      </a:r>
                      <a:r>
                        <a:rPr lang="en-US" sz="1600" kern="1200" baseline="0" dirty="0" smtClean="0">
                          <a:effectLst/>
                        </a:rPr>
                        <a:t> resources for the performance tuning of the persistence service. </a:t>
                      </a:r>
                    </a:p>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baseline="0" dirty="0" smtClean="0">
                          <a:effectLst/>
                        </a:rPr>
                        <a:t>Leverage client’s experience</a:t>
                      </a:r>
                      <a:endParaRPr lang="en-US" sz="1600" kern="1200" baseline="0" dirty="0" smtClean="0">
                        <a:effectLst/>
                      </a:endParaRPr>
                    </a:p>
                  </a:txBody>
                  <a:tcPr/>
                </a:tc>
              </a:tr>
              <a:tr h="114956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baseline="0" dirty="0" smtClean="0">
                          <a:effectLst/>
                        </a:rPr>
                        <a:t>Not all use cases were taken into consideration when coming up with the test cases. </a:t>
                      </a:r>
                      <a:endParaRPr lang="en-US" sz="1600" kern="1200" baseline="0" dirty="0" smtClean="0">
                        <a:effectLst/>
                      </a:endParaRPr>
                    </a:p>
                  </a:txBody>
                  <a:tcPr/>
                </a:tc>
                <a:tc>
                  <a:txBody>
                    <a:bodyPr/>
                    <a:lstStyle/>
                    <a:p>
                      <a:pPr marL="0" indent="0">
                        <a:buNone/>
                      </a:pPr>
                      <a:r>
                        <a:rPr lang="en-US" sz="1600" dirty="0" smtClean="0"/>
                        <a:t>All</a:t>
                      </a:r>
                      <a:r>
                        <a:rPr lang="en-US" sz="1600" baseline="0" dirty="0" smtClean="0"/>
                        <a:t> functional requirements of the system may not be verified. </a:t>
                      </a:r>
                      <a:endParaRPr lang="en-US" sz="1600" dirty="0"/>
                    </a:p>
                  </a:txBody>
                  <a:tcPr/>
                </a:tc>
                <a:tc>
                  <a:txBody>
                    <a:bodyPr/>
                    <a:lstStyle/>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baseline="0" dirty="0" smtClean="0">
                          <a:effectLst/>
                        </a:rPr>
                        <a:t>Re-prioritize functional requirements with the client. </a:t>
                      </a:r>
                    </a:p>
                    <a:p>
                      <a:pPr marL="342900" marR="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200" baseline="0" dirty="0" smtClean="0">
                          <a:effectLst/>
                        </a:rPr>
                        <a:t>Add and map test cases for the required functionalities. </a:t>
                      </a:r>
                      <a:endParaRPr lang="en-US" sz="1600" kern="1200" baseline="0" dirty="0" smtClean="0">
                        <a:effectLst/>
                      </a:endParaRPr>
                    </a:p>
                  </a:txBody>
                  <a:tcPr/>
                </a:tc>
              </a:tr>
            </a:tbl>
          </a:graphicData>
        </a:graphic>
      </p:graphicFrame>
      <p:sp>
        <p:nvSpPr>
          <p:cNvPr id="3" name="Slide Number Placeholder 2"/>
          <p:cNvSpPr>
            <a:spLocks noGrp="1"/>
          </p:cNvSpPr>
          <p:nvPr>
            <p:ph type="sldNum" sz="quarter" idx="10"/>
          </p:nvPr>
        </p:nvSpPr>
        <p:spPr/>
        <p:txBody>
          <a:bodyPr/>
          <a:lstStyle/>
          <a:p>
            <a:fld id="{8BE75BF4-F827-664A-A667-67002CB07057}" type="slidenum">
              <a:rPr lang="en-US" smtClean="0"/>
              <a:pPr/>
              <a:t>20</a:t>
            </a:fld>
            <a:endParaRPr lang="en-US"/>
          </a:p>
        </p:txBody>
      </p:sp>
      <p:sp>
        <p:nvSpPr>
          <p:cNvPr id="7" name="TextBox 12"/>
          <p:cNvSpPr txBox="1">
            <a:spLocks noChangeArrowheads="1"/>
          </p:cNvSpPr>
          <p:nvPr/>
        </p:nvSpPr>
        <p:spPr bwMode="auto">
          <a:xfrm>
            <a:off x="4267200" y="457200"/>
            <a:ext cx="5410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1600" b="1" dirty="0" smtClean="0">
                <a:latin typeface="Calibri"/>
                <a:cs typeface="Calibri"/>
              </a:rPr>
              <a:t>Project Management</a:t>
            </a:r>
            <a:r>
              <a:rPr lang="en-US" sz="1600" dirty="0" smtClean="0">
                <a:latin typeface="Calibri"/>
                <a:cs typeface="Calibri"/>
              </a:rPr>
              <a:t>/ Quality Assurance/ Prototype</a:t>
            </a:r>
            <a:endParaRPr lang="en-US" sz="1600" dirty="0">
              <a:latin typeface="Calibri"/>
              <a:cs typeface="Calibri"/>
            </a:endParaRPr>
          </a:p>
        </p:txBody>
      </p:sp>
    </p:spTree>
    <p:extLst>
      <p:ext uri="{BB962C8B-B14F-4D97-AF65-F5344CB8AC3E}">
        <p14:creationId xmlns:p14="http://schemas.microsoft.com/office/powerpoint/2010/main" val="39464347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smtClean="0"/>
              <a:t>Argonauts Team</a:t>
            </a:r>
            <a:endParaRPr lang="en-US" dirty="0"/>
          </a:p>
        </p:txBody>
      </p:sp>
      <p:pic>
        <p:nvPicPr>
          <p:cNvPr id="4100" name="Picture 1" descr="Screen Shot 2011-12-13 at 8.42.29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048000"/>
            <a:ext cx="990600" cy="120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2" descr="Screen Shot 2011-12-13 at 8.42.20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676400"/>
            <a:ext cx="903288" cy="104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9" descr="Screen Shot 2011-12-13 at 8.42.10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048000"/>
            <a:ext cx="9144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0" descr="Screen Shot 2011-12-13 at 8.42.01 A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08307" y="1676400"/>
            <a:ext cx="959094"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Box 2"/>
          <p:cNvSpPr txBox="1">
            <a:spLocks noChangeArrowheads="1"/>
          </p:cNvSpPr>
          <p:nvPr/>
        </p:nvSpPr>
        <p:spPr bwMode="auto">
          <a:xfrm>
            <a:off x="2209800" y="1676400"/>
            <a:ext cx="2667000" cy="54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Siddharth Subramanian</a:t>
            </a:r>
          </a:p>
          <a:p>
            <a:pPr eaLnBrk="1" hangingPunct="1">
              <a:lnSpc>
                <a:spcPct val="60000"/>
              </a:lnSpc>
              <a:spcBef>
                <a:spcPct val="50000"/>
              </a:spcBef>
            </a:pPr>
            <a:r>
              <a:rPr lang="en-US" sz="1600" dirty="0">
                <a:latin typeface="Calibri" charset="0"/>
              </a:rPr>
              <a:t>Team Lead</a:t>
            </a:r>
          </a:p>
        </p:txBody>
      </p:sp>
      <p:sp>
        <p:nvSpPr>
          <p:cNvPr id="4105" name="Line 9"/>
          <p:cNvSpPr>
            <a:spLocks noChangeShapeType="1"/>
          </p:cNvSpPr>
          <p:nvPr/>
        </p:nvSpPr>
        <p:spPr bwMode="auto">
          <a:xfrm>
            <a:off x="22098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6" name="Line 10"/>
          <p:cNvSpPr>
            <a:spLocks noChangeShapeType="1"/>
          </p:cNvSpPr>
          <p:nvPr/>
        </p:nvSpPr>
        <p:spPr bwMode="auto">
          <a:xfrm>
            <a:off x="16002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4107" name="Picture 12" descr="Screen Shot 2011-12-13 at 8.41.37 A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19201" y="4419599"/>
            <a:ext cx="914400" cy="1016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 name="TextBox 2"/>
          <p:cNvSpPr txBox="1">
            <a:spLocks noChangeArrowheads="1"/>
          </p:cNvSpPr>
          <p:nvPr/>
        </p:nvSpPr>
        <p:spPr bwMode="auto">
          <a:xfrm>
            <a:off x="2209800" y="3048000"/>
            <a:ext cx="2667000" cy="54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Rui Li</a:t>
            </a:r>
          </a:p>
          <a:p>
            <a:pPr eaLnBrk="1" hangingPunct="1">
              <a:lnSpc>
                <a:spcPct val="60000"/>
              </a:lnSpc>
              <a:spcBef>
                <a:spcPct val="50000"/>
              </a:spcBef>
            </a:pPr>
            <a:r>
              <a:rPr lang="en-US" sz="1600" dirty="0">
                <a:latin typeface="Calibri" charset="0"/>
              </a:rPr>
              <a:t>Chief </a:t>
            </a:r>
            <a:r>
              <a:rPr lang="en-US" sz="1600" dirty="0" smtClean="0">
                <a:latin typeface="Calibri" charset="0"/>
              </a:rPr>
              <a:t>Architect</a:t>
            </a:r>
            <a:endParaRPr lang="en-US" sz="1600" dirty="0">
              <a:latin typeface="Calibri" charset="0"/>
            </a:endParaRPr>
          </a:p>
        </p:txBody>
      </p:sp>
      <p:sp>
        <p:nvSpPr>
          <p:cNvPr id="4109" name="Line 13"/>
          <p:cNvSpPr>
            <a:spLocks noChangeShapeType="1"/>
          </p:cNvSpPr>
          <p:nvPr/>
        </p:nvSpPr>
        <p:spPr bwMode="auto">
          <a:xfrm>
            <a:off x="22098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a:off x="16002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2209800" y="42672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1600200" y="43434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TextBox 2"/>
          <p:cNvSpPr txBox="1">
            <a:spLocks noChangeArrowheads="1"/>
          </p:cNvSpPr>
          <p:nvPr/>
        </p:nvSpPr>
        <p:spPr bwMode="auto">
          <a:xfrm>
            <a:off x="2209800" y="4419599"/>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Calibri" charset="0"/>
              </a:rPr>
              <a:t>Tharanga Gamaethige</a:t>
            </a:r>
            <a:endParaRPr lang="en-US" sz="2000" b="1" cap="small" dirty="0">
              <a:latin typeface="Calibri" charset="0"/>
            </a:endParaRPr>
          </a:p>
          <a:p>
            <a:r>
              <a:rPr lang="en-US" sz="1600" dirty="0" smtClean="0">
                <a:latin typeface="Calibri"/>
                <a:cs typeface="Calibri"/>
              </a:rPr>
              <a:t>Planning Manager</a:t>
            </a:r>
            <a:endParaRPr lang="en-US" sz="1600" dirty="0">
              <a:latin typeface="Calibri"/>
              <a:cs typeface="Calibri"/>
            </a:endParaRPr>
          </a:p>
        </p:txBody>
      </p:sp>
      <p:sp>
        <p:nvSpPr>
          <p:cNvPr id="4114" name="TextBox 2"/>
          <p:cNvSpPr txBox="1">
            <a:spLocks noChangeArrowheads="1"/>
          </p:cNvSpPr>
          <p:nvPr/>
        </p:nvSpPr>
        <p:spPr bwMode="auto">
          <a:xfrm>
            <a:off x="5943600" y="1676400"/>
            <a:ext cx="2667000"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cap="small" dirty="0" smtClean="0"/>
              <a:t>Matt Lenzo</a:t>
            </a:r>
          </a:p>
          <a:p>
            <a:r>
              <a:rPr lang="en-US" sz="1600" dirty="0">
                <a:latin typeface="Calibri"/>
                <a:cs typeface="Calibri"/>
              </a:rPr>
              <a:t>Quality Assurance Lead</a:t>
            </a:r>
          </a:p>
          <a:p>
            <a:endParaRPr lang="en-US" cap="small" dirty="0"/>
          </a:p>
        </p:txBody>
      </p:sp>
      <p:sp>
        <p:nvSpPr>
          <p:cNvPr id="4115" name="Line 19"/>
          <p:cNvSpPr>
            <a:spLocks noChangeShapeType="1"/>
          </p:cNvSpPr>
          <p:nvPr/>
        </p:nvSpPr>
        <p:spPr bwMode="auto">
          <a:xfrm>
            <a:off x="5943600" y="15240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5334000" y="16002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Box 2"/>
          <p:cNvSpPr txBox="1">
            <a:spLocks noChangeArrowheads="1"/>
          </p:cNvSpPr>
          <p:nvPr/>
        </p:nvSpPr>
        <p:spPr bwMode="auto">
          <a:xfrm>
            <a:off x="5943600" y="3048000"/>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60000"/>
              </a:lnSpc>
              <a:spcBef>
                <a:spcPct val="50000"/>
              </a:spcBef>
            </a:pPr>
            <a:r>
              <a:rPr lang="en-US" sz="2000" cap="small" dirty="0" smtClean="0">
                <a:latin typeface="+mn-lt"/>
                <a:cs typeface="Arial"/>
              </a:rPr>
              <a:t>Dandan Zheng</a:t>
            </a:r>
            <a:endParaRPr lang="en-US" sz="2000" b="1" cap="small" dirty="0">
              <a:latin typeface="+mn-lt"/>
              <a:cs typeface="Arial"/>
            </a:endParaRPr>
          </a:p>
          <a:p>
            <a:r>
              <a:rPr lang="en-US" sz="1600" dirty="0">
                <a:latin typeface="+mn-lt"/>
                <a:cs typeface="Arial"/>
              </a:rPr>
              <a:t>Development Lead</a:t>
            </a:r>
          </a:p>
        </p:txBody>
      </p:sp>
      <p:sp>
        <p:nvSpPr>
          <p:cNvPr id="4118" name="Line 22"/>
          <p:cNvSpPr>
            <a:spLocks noChangeShapeType="1"/>
          </p:cNvSpPr>
          <p:nvPr/>
        </p:nvSpPr>
        <p:spPr bwMode="auto">
          <a:xfrm>
            <a:off x="5943600" y="2895600"/>
            <a:ext cx="1588" cy="685800"/>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9" name="Line 23"/>
          <p:cNvSpPr>
            <a:spLocks noChangeShapeType="1"/>
          </p:cNvSpPr>
          <p:nvPr/>
        </p:nvSpPr>
        <p:spPr bwMode="auto">
          <a:xfrm>
            <a:off x="5334000" y="2971800"/>
            <a:ext cx="685800" cy="1588"/>
          </a:xfrm>
          <a:prstGeom prst="line">
            <a:avLst/>
          </a:prstGeom>
          <a:noFill/>
          <a:ln w="381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 name="Slide Number Placeholder 1"/>
          <p:cNvSpPr>
            <a:spLocks noGrp="1"/>
          </p:cNvSpPr>
          <p:nvPr>
            <p:ph type="sldNum" sz="quarter" idx="10"/>
          </p:nvPr>
        </p:nvSpPr>
        <p:spPr/>
        <p:txBody>
          <a:bodyPr/>
          <a:lstStyle/>
          <a:p>
            <a:fld id="{8BE75BF4-F827-664A-A667-67002CB07057}" type="slidenum">
              <a:rPr lang="en-US" smtClean="0"/>
              <a:pPr/>
              <a:t>3</a:t>
            </a:fld>
            <a:endParaRPr lang="en-US" dirty="0"/>
          </a:p>
        </p:txBody>
      </p:sp>
    </p:spTree>
    <p:extLst>
      <p:ext uri="{BB962C8B-B14F-4D97-AF65-F5344CB8AC3E}">
        <p14:creationId xmlns:p14="http://schemas.microsoft.com/office/powerpoint/2010/main" val="20920852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Studio Mentors</a:t>
            </a:r>
            <a:endParaRPr lang="en-US" dirty="0"/>
          </a:p>
        </p:txBody>
      </p:sp>
      <p:grpSp>
        <p:nvGrpSpPr>
          <p:cNvPr id="4" name="Group 1"/>
          <p:cNvGrpSpPr>
            <a:grpSpLocks/>
          </p:cNvGrpSpPr>
          <p:nvPr/>
        </p:nvGrpSpPr>
        <p:grpSpPr bwMode="auto">
          <a:xfrm>
            <a:off x="1752600" y="2209800"/>
            <a:ext cx="1066800" cy="2192619"/>
            <a:chOff x="766762" y="2209800"/>
            <a:chExt cx="1066800" cy="2192619"/>
          </a:xfrm>
        </p:grpSpPr>
        <p:pic>
          <p:nvPicPr>
            <p:cNvPr id="5" name="Picture 23" descr="Screen Shot 2011-12-13 at 9.03.4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0100" y="2209800"/>
              <a:ext cx="98913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
            <p:cNvSpPr txBox="1">
              <a:spLocks noChangeArrowheads="1"/>
            </p:cNvSpPr>
            <p:nvPr/>
          </p:nvSpPr>
          <p:spPr bwMode="auto">
            <a:xfrm>
              <a:off x="766762" y="3657600"/>
              <a:ext cx="1066800" cy="74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400" dirty="0"/>
                <a:t>Grace</a:t>
              </a:r>
            </a:p>
            <a:p>
              <a:pPr algn="ctr"/>
              <a:r>
                <a:rPr lang="en-US" sz="2400" dirty="0"/>
                <a:t>Lewis</a:t>
              </a:r>
            </a:p>
          </p:txBody>
        </p:sp>
      </p:grpSp>
      <p:grpSp>
        <p:nvGrpSpPr>
          <p:cNvPr id="7" name="Group 2"/>
          <p:cNvGrpSpPr>
            <a:grpSpLocks/>
          </p:cNvGrpSpPr>
          <p:nvPr/>
        </p:nvGrpSpPr>
        <p:grpSpPr bwMode="auto">
          <a:xfrm>
            <a:off x="3427412" y="2209800"/>
            <a:ext cx="1600200" cy="2192978"/>
            <a:chOff x="2438400" y="2209800"/>
            <a:chExt cx="1600200" cy="2192435"/>
          </a:xfrm>
        </p:grpSpPr>
        <p:pic>
          <p:nvPicPr>
            <p:cNvPr id="8" name="Picture 22" descr="Screen Shot 2011-12-13 at 9.04.01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01119" y="2209800"/>
              <a:ext cx="1274763"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
            <p:cNvSpPr txBox="1">
              <a:spLocks noChangeArrowheads="1"/>
            </p:cNvSpPr>
            <p:nvPr/>
          </p:nvSpPr>
          <p:spPr bwMode="auto">
            <a:xfrm>
              <a:off x="2438400" y="3657600"/>
              <a:ext cx="1600200" cy="74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14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400" dirty="0"/>
                <a:t>Mel </a:t>
              </a:r>
              <a:r>
                <a:rPr lang="en-US" sz="2400" dirty="0" err="1" smtClean="0"/>
                <a:t>Rosso</a:t>
              </a:r>
              <a:r>
                <a:rPr lang="en-US" sz="2400" dirty="0"/>
                <a:t>-</a:t>
              </a:r>
            </a:p>
            <a:p>
              <a:pPr algn="ctr"/>
              <a:r>
                <a:rPr lang="en-US" sz="2400" dirty="0" err="1"/>
                <a:t>Llopart</a:t>
              </a:r>
              <a:endParaRPr lang="en-US" sz="2400" dirty="0"/>
            </a:p>
          </p:txBody>
        </p:sp>
      </p:grpSp>
      <p:grpSp>
        <p:nvGrpSpPr>
          <p:cNvPr id="10" name="Group 3"/>
          <p:cNvGrpSpPr>
            <a:grpSpLocks/>
          </p:cNvGrpSpPr>
          <p:nvPr/>
        </p:nvGrpSpPr>
        <p:grpSpPr bwMode="auto">
          <a:xfrm>
            <a:off x="5710237" y="2209800"/>
            <a:ext cx="1295400" cy="2192619"/>
            <a:chOff x="4692915" y="2209800"/>
            <a:chExt cx="1295400" cy="2192619"/>
          </a:xfrm>
        </p:grpSpPr>
        <p:pic>
          <p:nvPicPr>
            <p:cNvPr id="11" name="Picture 24" descr="Screen Shot 2011-12-13 at 9.25.07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81815" y="2209800"/>
              <a:ext cx="11176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
            <p:cNvSpPr txBox="1">
              <a:spLocks noChangeArrowheads="1"/>
            </p:cNvSpPr>
            <p:nvPr/>
          </p:nvSpPr>
          <p:spPr bwMode="auto">
            <a:xfrm>
              <a:off x="4692915" y="3657600"/>
              <a:ext cx="1295400" cy="74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eaLnBrk="1" hangingPunct="1">
                <a:lnSpc>
                  <a:spcPct val="60000"/>
                </a:lnSpc>
                <a:spcBef>
                  <a:spcPct val="50000"/>
                </a:spcBef>
                <a:defRPr sz="2000">
                  <a:latin typeface="Calibri"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r>
                <a:rPr lang="en-US" sz="2400" dirty="0"/>
                <a:t>Bradley</a:t>
              </a:r>
            </a:p>
            <a:p>
              <a:pPr algn="ctr"/>
              <a:r>
                <a:rPr lang="en-US" sz="2400" dirty="0" err="1"/>
                <a:t>Schmerl</a:t>
              </a:r>
              <a:r>
                <a:rPr lang="en-US" sz="2400" dirty="0"/>
                <a:t> </a:t>
              </a:r>
            </a:p>
          </p:txBody>
        </p:sp>
      </p:grpSp>
      <p:sp>
        <p:nvSpPr>
          <p:cNvPr id="3" name="Slide Number Placeholder 2"/>
          <p:cNvSpPr>
            <a:spLocks noGrp="1"/>
          </p:cNvSpPr>
          <p:nvPr>
            <p:ph type="sldNum" sz="quarter" idx="10"/>
          </p:nvPr>
        </p:nvSpPr>
        <p:spPr/>
        <p:txBody>
          <a:bodyPr/>
          <a:lstStyle/>
          <a:p>
            <a:fld id="{8BE75BF4-F827-664A-A667-67002CB07057}" type="slidenum">
              <a:rPr lang="en-US" smtClean="0"/>
              <a:pPr/>
              <a:t>4</a:t>
            </a:fld>
            <a:endParaRPr lang="en-US"/>
          </a:p>
        </p:txBody>
      </p:sp>
    </p:spTree>
    <p:extLst>
      <p:ext uri="{BB962C8B-B14F-4D97-AF65-F5344CB8AC3E}">
        <p14:creationId xmlns:p14="http://schemas.microsoft.com/office/powerpoint/2010/main" val="36034143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 EnerNOC, Inc.</a:t>
            </a:r>
            <a:endParaRPr lang="en-US" dirty="0"/>
          </a:p>
        </p:txBody>
      </p:sp>
      <p:pic>
        <p:nvPicPr>
          <p:cNvPr id="4"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24000"/>
            <a:ext cx="6019800"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5"/>
          <p:cNvSpPr txBox="1">
            <a:spLocks noChangeArrowheads="1"/>
          </p:cNvSpPr>
          <p:nvPr/>
        </p:nvSpPr>
        <p:spPr bwMode="auto">
          <a:xfrm>
            <a:off x="3429000" y="3200400"/>
            <a:ext cx="55272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i="1" dirty="0">
                <a:latin typeface="+mn-lt"/>
              </a:rPr>
              <a:t>A leading provider of energy management</a:t>
            </a:r>
          </a:p>
          <a:p>
            <a:pPr eaLnBrk="1" hangingPunct="1"/>
            <a:r>
              <a:rPr lang="en-US" sz="2400" i="1" dirty="0">
                <a:latin typeface="+mn-lt"/>
              </a:rPr>
              <a:t> applications for the smart grid</a:t>
            </a:r>
          </a:p>
        </p:txBody>
      </p:sp>
      <p:sp>
        <p:nvSpPr>
          <p:cNvPr id="6" name="TextBox 11"/>
          <p:cNvSpPr txBox="1">
            <a:spLocks noChangeArrowheads="1"/>
          </p:cNvSpPr>
          <p:nvPr/>
        </p:nvSpPr>
        <p:spPr bwMode="auto">
          <a:xfrm>
            <a:off x="4876800" y="5029200"/>
            <a:ext cx="3916457"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b="1" dirty="0">
                <a:latin typeface="+mn-lt"/>
              </a:rPr>
              <a:t>Jake Thompson</a:t>
            </a:r>
          </a:p>
          <a:p>
            <a:pPr eaLnBrk="1" hangingPunct="1"/>
            <a:r>
              <a:rPr lang="en-US" sz="2400" dirty="0">
                <a:latin typeface="+mn-lt"/>
              </a:rPr>
              <a:t>Mgr. of Advanced Technology</a:t>
            </a:r>
          </a:p>
          <a:p>
            <a:pPr eaLnBrk="1" hangingPunct="1"/>
            <a:r>
              <a:rPr lang="en-US" sz="2400" dirty="0">
                <a:latin typeface="+mn-lt"/>
              </a:rPr>
              <a:t>EnerNOC, Inc.</a:t>
            </a:r>
          </a:p>
        </p:txBody>
      </p:sp>
      <p:sp>
        <p:nvSpPr>
          <p:cNvPr id="9" name="TextBox 1"/>
          <p:cNvSpPr txBox="1">
            <a:spLocks noChangeArrowheads="1"/>
          </p:cNvSpPr>
          <p:nvPr/>
        </p:nvSpPr>
        <p:spPr bwMode="auto">
          <a:xfrm>
            <a:off x="6248400" y="4114800"/>
            <a:ext cx="26059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charset="0"/>
                <a:cs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algn="ctr" eaLnBrk="0" fontAlgn="base" hangingPunct="0">
              <a:spcBef>
                <a:spcPct val="50000"/>
              </a:spcBef>
              <a:spcAft>
                <a:spcPct val="0"/>
              </a:spcAft>
              <a:defRPr sz="2000">
                <a:solidFill>
                  <a:schemeClr val="tx1"/>
                </a:solidFill>
                <a:latin typeface="Arial" charset="0"/>
                <a:ea typeface="ＭＳ Ｐゴシック" charset="0"/>
              </a:defRPr>
            </a:lvl6pPr>
            <a:lvl7pPr marL="2971800" indent="-228600" algn="ctr" eaLnBrk="0" fontAlgn="base" hangingPunct="0">
              <a:spcBef>
                <a:spcPct val="50000"/>
              </a:spcBef>
              <a:spcAft>
                <a:spcPct val="0"/>
              </a:spcAft>
              <a:defRPr sz="2000">
                <a:solidFill>
                  <a:schemeClr val="tx1"/>
                </a:solidFill>
                <a:latin typeface="Arial" charset="0"/>
                <a:ea typeface="ＭＳ Ｐゴシック" charset="0"/>
              </a:defRPr>
            </a:lvl7pPr>
            <a:lvl8pPr marL="3429000" indent="-228600" algn="ctr" eaLnBrk="0" fontAlgn="base" hangingPunct="0">
              <a:spcBef>
                <a:spcPct val="50000"/>
              </a:spcBef>
              <a:spcAft>
                <a:spcPct val="0"/>
              </a:spcAft>
              <a:defRPr sz="2000">
                <a:solidFill>
                  <a:schemeClr val="tx1"/>
                </a:solidFill>
                <a:latin typeface="Arial" charset="0"/>
                <a:ea typeface="ＭＳ Ｐゴシック" charset="0"/>
              </a:defRPr>
            </a:lvl8pPr>
            <a:lvl9pPr marL="3886200" indent="-228600" algn="ctr" eaLnBrk="0" fontAlgn="base" hangingPunct="0">
              <a:spcBef>
                <a:spcPct val="50000"/>
              </a:spcBef>
              <a:spcAft>
                <a:spcPct val="0"/>
              </a:spcAft>
              <a:defRPr sz="2000">
                <a:solidFill>
                  <a:schemeClr val="tx1"/>
                </a:solidFill>
                <a:latin typeface="Arial" charset="0"/>
                <a:ea typeface="ＭＳ Ｐゴシック" charset="0"/>
              </a:defRPr>
            </a:lvl9pPr>
          </a:lstStyle>
          <a:p>
            <a:pPr eaLnBrk="1" hangingPunct="1"/>
            <a:r>
              <a:rPr lang="en-US" sz="2400" i="1" u="sng" dirty="0" err="1">
                <a:latin typeface="+mn-lt"/>
              </a:rPr>
              <a:t>www.enernoc.com</a:t>
            </a:r>
            <a:endParaRPr lang="en-US" sz="2400" i="1" u="sng" dirty="0">
              <a:latin typeface="+mn-lt"/>
            </a:endParaRPr>
          </a:p>
        </p:txBody>
      </p:sp>
      <p:sp>
        <p:nvSpPr>
          <p:cNvPr id="3" name="Slide Number Placeholder 2"/>
          <p:cNvSpPr>
            <a:spLocks noGrp="1"/>
          </p:cNvSpPr>
          <p:nvPr>
            <p:ph type="sldNum" sz="quarter" idx="10"/>
          </p:nvPr>
        </p:nvSpPr>
        <p:spPr/>
        <p:txBody>
          <a:bodyPr/>
          <a:lstStyle/>
          <a:p>
            <a:fld id="{8BE75BF4-F827-664A-A667-67002CB07057}" type="slidenum">
              <a:rPr lang="en-US" smtClean="0"/>
              <a:pPr/>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236C40-E453-DE49-A3C1-B4958185E1E8}" type="slidenum">
              <a:rPr lang="en-US" smtClean="0"/>
              <a:pPr/>
              <a:t>6</a:t>
            </a:fld>
            <a:endParaRPr lang="en-US"/>
          </a:p>
        </p:txBody>
      </p:sp>
      <p:sp>
        <p:nvSpPr>
          <p:cNvPr id="3" name="Rectangle 2"/>
          <p:cNvSpPr/>
          <p:nvPr/>
        </p:nvSpPr>
        <p:spPr bwMode="auto">
          <a:xfrm>
            <a:off x="0" y="0"/>
            <a:ext cx="9144000" cy="6858000"/>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197233881"/>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E75BF4-F827-664A-A667-67002CB07057}" type="slidenum">
              <a:rPr lang="en-US" smtClean="0"/>
              <a:pPr/>
              <a:t>7</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Box 1"/>
          <p:cNvSpPr txBox="1"/>
          <p:nvPr/>
        </p:nvSpPr>
        <p:spPr>
          <a:xfrm>
            <a:off x="685800" y="376535"/>
            <a:ext cx="7467600" cy="461665"/>
          </a:xfrm>
          <a:prstGeom prst="rect">
            <a:avLst/>
          </a:prstGeom>
          <a:noFill/>
        </p:spPr>
        <p:txBody>
          <a:bodyPr wrap="square" rtlCol="0">
            <a:spAutoFit/>
          </a:bodyPr>
          <a:lstStyle/>
          <a:p>
            <a:pPr algn="ctr"/>
            <a:r>
              <a:rPr lang="en-US" dirty="0" smtClean="0">
                <a:solidFill>
                  <a:schemeClr val="bg1"/>
                </a:solidFill>
                <a:latin typeface="+mn-lt"/>
              </a:rPr>
              <a:t>“Biggest blackout in 10 years hits India”</a:t>
            </a:r>
            <a:endParaRPr lang="en-US" dirty="0">
              <a:solidFill>
                <a:schemeClr val="bg1"/>
              </a:solidFill>
              <a:latin typeface="+mn-lt"/>
            </a:endParaRPr>
          </a:p>
        </p:txBody>
      </p:sp>
    </p:spTree>
    <p:extLst>
      <p:ext uri="{BB962C8B-B14F-4D97-AF65-F5344CB8AC3E}">
        <p14:creationId xmlns:p14="http://schemas.microsoft.com/office/powerpoint/2010/main" val="419813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Context – Demand Response</a:t>
            </a:r>
            <a:endParaRPr lang="en-US" dirty="0"/>
          </a:p>
        </p:txBody>
      </p:sp>
      <p:sp>
        <p:nvSpPr>
          <p:cNvPr id="3" name="Content Placeholder 2"/>
          <p:cNvSpPr>
            <a:spLocks noGrp="1"/>
          </p:cNvSpPr>
          <p:nvPr>
            <p:ph idx="1"/>
          </p:nvPr>
        </p:nvSpPr>
        <p:spPr/>
        <p:txBody>
          <a:bodyPr/>
          <a:lstStyle/>
          <a:p>
            <a:r>
              <a:rPr lang="en-US" sz="2400" dirty="0" smtClean="0"/>
              <a:t>Active steps need to be taken when there is a disparity between energy demand and energy capacity. EnerNOC as an aggregator between utility companies and end-users. </a:t>
            </a:r>
          </a:p>
          <a:p>
            <a:r>
              <a:rPr lang="en-US" sz="2400" dirty="0" smtClean="0"/>
              <a:t>Automated management of assets such as HVAC*, lighting, and machinery. </a:t>
            </a:r>
          </a:p>
          <a:p>
            <a:r>
              <a:rPr lang="en-US" sz="2400" dirty="0" smtClean="0"/>
              <a:t>Open Automated Demand Response (OpenADR) is a draft standard describing an information and communication model for managing such assets.</a:t>
            </a:r>
            <a:endParaRPr lang="en-US" sz="2400"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8</a:t>
            </a:fld>
            <a:endParaRPr lang="en-US"/>
          </a:p>
        </p:txBody>
      </p:sp>
      <p:sp>
        <p:nvSpPr>
          <p:cNvPr id="5" name="TextBox 4"/>
          <p:cNvSpPr txBox="1"/>
          <p:nvPr/>
        </p:nvSpPr>
        <p:spPr>
          <a:xfrm>
            <a:off x="762000" y="5867400"/>
            <a:ext cx="4343400" cy="338554"/>
          </a:xfrm>
          <a:prstGeom prst="rect">
            <a:avLst/>
          </a:prstGeom>
          <a:noFill/>
        </p:spPr>
        <p:txBody>
          <a:bodyPr wrap="square" rtlCol="0">
            <a:spAutoFit/>
          </a:bodyPr>
          <a:lstStyle/>
          <a:p>
            <a:r>
              <a:rPr lang="en-US" sz="1600" dirty="0" smtClean="0"/>
              <a:t>*heating, ventilation, and air-conditioning</a:t>
            </a:r>
            <a:endParaRPr lang="en-US" sz="1600" dirty="0"/>
          </a:p>
        </p:txBody>
      </p:sp>
    </p:spTree>
    <p:extLst>
      <p:ext uri="{BB962C8B-B14F-4D97-AF65-F5344CB8AC3E}">
        <p14:creationId xmlns:p14="http://schemas.microsoft.com/office/powerpoint/2010/main" val="9641536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Objectives and Deliverables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sz="2400" dirty="0" smtClean="0"/>
              <a:t>Design and deliver a reference architecture for a control system in accordance with the OpenADR 2.0 standard, exhibiting “quality attributes.”</a:t>
            </a:r>
          </a:p>
          <a:p>
            <a:pPr lvl="1" indent="-342900">
              <a:buFont typeface="Arial" pitchFamily="34" charset="0"/>
              <a:buChar char="•"/>
            </a:pPr>
            <a:r>
              <a:rPr lang="en-US" dirty="0" smtClean="0"/>
              <a:t>Scalability </a:t>
            </a:r>
          </a:p>
          <a:p>
            <a:pPr lvl="1" indent="-342900">
              <a:buFont typeface="Arial" pitchFamily="34" charset="0"/>
              <a:buChar char="•"/>
            </a:pPr>
            <a:r>
              <a:rPr lang="en-US" dirty="0" smtClean="0"/>
              <a:t>Extensibility </a:t>
            </a:r>
          </a:p>
          <a:p>
            <a:pPr lvl="1" indent="-342900">
              <a:buFont typeface="Arial" pitchFamily="34" charset="0"/>
              <a:buChar char="•"/>
            </a:pPr>
            <a:r>
              <a:rPr lang="en-US" dirty="0"/>
              <a:t>Performance </a:t>
            </a:r>
            <a:endParaRPr lang="en-US" dirty="0" smtClean="0"/>
          </a:p>
          <a:p>
            <a:pPr marL="457200" indent="-457200">
              <a:buFont typeface="+mj-lt"/>
              <a:buAutoNum type="arabicPeriod"/>
            </a:pPr>
            <a:r>
              <a:rPr lang="en-US" sz="2400" dirty="0" smtClean="0"/>
              <a:t>Implement and deliver a prototype to validate and demonstrate key architectural design decisions.</a:t>
            </a:r>
            <a:endParaRPr lang="en-US" sz="2400" dirty="0"/>
          </a:p>
        </p:txBody>
      </p:sp>
      <p:sp>
        <p:nvSpPr>
          <p:cNvPr id="4" name="Slide Number Placeholder 3"/>
          <p:cNvSpPr>
            <a:spLocks noGrp="1"/>
          </p:cNvSpPr>
          <p:nvPr>
            <p:ph type="sldNum" sz="quarter" idx="10"/>
          </p:nvPr>
        </p:nvSpPr>
        <p:spPr/>
        <p:txBody>
          <a:bodyPr/>
          <a:lstStyle/>
          <a:p>
            <a:fld id="{8BE75BF4-F827-664A-A667-67002CB07057}" type="slidenum">
              <a:rPr lang="en-US" smtClean="0"/>
              <a:pPr/>
              <a:t>9</a:t>
            </a:fld>
            <a:endParaRPr lang="en-US"/>
          </a:p>
        </p:txBody>
      </p:sp>
    </p:spTree>
    <p:extLst>
      <p:ext uri="{BB962C8B-B14F-4D97-AF65-F5344CB8AC3E}">
        <p14:creationId xmlns:p14="http://schemas.microsoft.com/office/powerpoint/2010/main" val="2934165874"/>
      </p:ext>
    </p:extLst>
  </p:cSld>
  <p:clrMapOvr>
    <a:masterClrMapping/>
  </p:clrMapOvr>
  <p:timing>
    <p:tnLst>
      <p:par>
        <p:cTn id="1" dur="indefinite" restart="never" nodeType="tmRoot"/>
      </p:par>
    </p:tnLst>
  </p:timing>
</p:sld>
</file>

<file path=ppt/theme/theme1.xml><?xml version="1.0" encoding="utf-8"?>
<a:theme xmlns:a="http://schemas.openxmlformats.org/drawingml/2006/main" name="argonauts_design_approach">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rgonauts_design_basic">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argonauts_design_team">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argonauts_design_project">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argonauts_design_progress">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Calibri"/>
        <a:ea typeface="ＭＳ Ｐゴシック"/>
        <a:cs typeface="ＭＳ Ｐゴシック"/>
      </a:majorFont>
      <a:minorFont>
        <a:latin typeface="Calibri"/>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3645</TotalTime>
  <Words>2722</Words>
  <Application>Microsoft Office PowerPoint</Application>
  <PresentationFormat>On-screen Show (4:3)</PresentationFormat>
  <Paragraphs>279</Paragraphs>
  <Slides>20</Slides>
  <Notes>20</Notes>
  <HiddenSlides>0</HiddenSlides>
  <MMClips>0</MMClips>
  <ScaleCrop>false</ScaleCrop>
  <HeadingPairs>
    <vt:vector size="4" baseType="variant">
      <vt:variant>
        <vt:lpstr>Theme</vt:lpstr>
      </vt:variant>
      <vt:variant>
        <vt:i4>6</vt:i4>
      </vt:variant>
      <vt:variant>
        <vt:lpstr>Slide Titles</vt:lpstr>
      </vt:variant>
      <vt:variant>
        <vt:i4>20</vt:i4>
      </vt:variant>
    </vt:vector>
  </HeadingPairs>
  <TitlesOfParts>
    <vt:vector size="26" baseType="lpstr">
      <vt:lpstr>argonauts_design_approach</vt:lpstr>
      <vt:lpstr>argonauts_design_basic</vt:lpstr>
      <vt:lpstr>argonauts_design_team</vt:lpstr>
      <vt:lpstr>argonauts_design_project</vt:lpstr>
      <vt:lpstr>Office Theme</vt:lpstr>
      <vt:lpstr>argonauts_design_progress</vt:lpstr>
      <vt:lpstr>PowerPoint Presentation</vt:lpstr>
      <vt:lpstr>Agenda</vt:lpstr>
      <vt:lpstr>Argonauts Team</vt:lpstr>
      <vt:lpstr>Studio Mentors</vt:lpstr>
      <vt:lpstr>Client – EnerNOC, Inc.</vt:lpstr>
      <vt:lpstr>PowerPoint Presentation</vt:lpstr>
      <vt:lpstr>PowerPoint Presentation</vt:lpstr>
      <vt:lpstr>Project Context – Demand Response</vt:lpstr>
      <vt:lpstr>Project Objectives and Deliverables</vt:lpstr>
      <vt:lpstr>Project Strategy</vt:lpstr>
      <vt:lpstr>Summer 2012 – Semester Goals</vt:lpstr>
      <vt:lpstr>Summer 2012 – Earned Value (EV) Chart</vt:lpstr>
      <vt:lpstr>Approach</vt:lpstr>
      <vt:lpstr>Planning, Estimation, and Tracking</vt:lpstr>
      <vt:lpstr>Planning, Estimation, and Tracking</vt:lpstr>
      <vt:lpstr>Planning, Estimation, and Tracking</vt:lpstr>
      <vt:lpstr>Planning, Estimation, and Tracking</vt:lpstr>
      <vt:lpstr>Planning, Estimation, and Tracking</vt:lpstr>
      <vt:lpstr>Top 3 Risks – Beginning of Summer 2012</vt:lpstr>
      <vt:lpstr>Top 3 Risks – End of Summer 2012</vt:lpstr>
    </vt:vector>
  </TitlesOfParts>
  <Company>Marissa Lenzo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Marissa Lenzo</dc:creator>
  <cp:lastModifiedBy>Siddharth</cp:lastModifiedBy>
  <cp:revision>365</cp:revision>
  <cp:lastPrinted>2012-08-09T15:37:42Z</cp:lastPrinted>
  <dcterms:created xsi:type="dcterms:W3CDTF">2012-05-08T14:45:18Z</dcterms:created>
  <dcterms:modified xsi:type="dcterms:W3CDTF">2012-08-09T15:40:57Z</dcterms:modified>
</cp:coreProperties>
</file>